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3"/>
    <p:sldId id="257" r:id="rId4"/>
    <p:sldId id="259" r:id="rId5"/>
    <p:sldId id="271" r:id="rId6"/>
    <p:sldId id="260" r:id="rId7"/>
    <p:sldId id="283" r:id="rId8"/>
    <p:sldId id="763" r:id="rId9"/>
    <p:sldId id="794" r:id="rId10"/>
    <p:sldId id="825" r:id="rId11"/>
    <p:sldId id="281" r:id="rId12"/>
    <p:sldId id="860" r:id="rId13"/>
    <p:sldId id="865" r:id="rId14"/>
    <p:sldId id="866" r:id="rId15"/>
    <p:sldId id="875" r:id="rId16"/>
    <p:sldId id="263" r:id="rId17"/>
    <p:sldId id="884" r:id="rId18"/>
    <p:sldId id="889" r:id="rId19"/>
    <p:sldId id="890" r:id="rId20"/>
    <p:sldId id="891" r:id="rId21"/>
    <p:sldId id="895" r:id="rId22"/>
    <p:sldId id="896" r:id="rId23"/>
    <p:sldId id="897" r:id="rId24"/>
    <p:sldId id="901" r:id="rId25"/>
    <p:sldId id="902" r:id="rId26"/>
    <p:sldId id="903" r:id="rId27"/>
    <p:sldId id="907" r:id="rId28"/>
    <p:sldId id="908" r:id="rId29"/>
    <p:sldId id="909" r:id="rId30"/>
    <p:sldId id="910" r:id="rId31"/>
    <p:sldId id="914" r:id="rId32"/>
    <p:sldId id="857" r:id="rId33"/>
    <p:sldId id="918" r:id="rId34"/>
    <p:sldId id="929" r:id="rId35"/>
    <p:sldId id="921" r:id="rId36"/>
    <p:sldId id="936" r:id="rId37"/>
    <p:sldId id="942" r:id="rId38"/>
    <p:sldId id="943" r:id="rId39"/>
    <p:sldId id="922" r:id="rId40"/>
    <p:sldId id="949" r:id="rId41"/>
    <p:sldId id="954" r:id="rId42"/>
    <p:sldId id="959" r:id="rId43"/>
    <p:sldId id="960" r:id="rId44"/>
    <p:sldId id="966" r:id="rId45"/>
    <p:sldId id="923" r:id="rId46"/>
    <p:sldId id="926" r:id="rId47"/>
    <p:sldId id="967" r:id="rId48"/>
    <p:sldId id="858" r:id="rId49"/>
    <p:sldId id="972" r:id="rId50"/>
    <p:sldId id="265" r:id="rId51"/>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E00"/>
    <a:srgbClr val="378DC0"/>
    <a:srgbClr val="3887B2"/>
    <a:srgbClr val="2B5072"/>
    <a:srgbClr val="214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p:cViewPr varScale="1">
        <p:scale>
          <a:sx n="115" d="100"/>
          <a:sy n="115" d="100"/>
        </p:scale>
        <p:origin x="13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r>
              <a:rPr lang="zh-CN" altLang="en-US"/>
              <a:t>2020-5-15</a:t>
            </a:r>
            <a:endParaRPr lang="zh-SG" altLang="en-US"/>
          </a:p>
        </p:txBody>
      </p:sp>
      <p:sp>
        <p:nvSpPr>
          <p:cNvPr id="5" name="页脚占位符 4"/>
          <p:cNvSpPr>
            <a:spLocks noGrp="1"/>
          </p:cNvSpPr>
          <p:nvPr>
            <p:ph type="ftr" sz="quarter" idx="11"/>
          </p:nvPr>
        </p:nvSpPr>
        <p:spPr/>
        <p:txBody>
          <a:bodyPr/>
          <a:lstStyle/>
          <a:p>
            <a:r>
              <a:rPr lang="zh-SG" altLang="en-US"/>
              <a:t>FIN308 金融经济学</a:t>
            </a:r>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rotWithShape="1">
          <a:blip r:embed="rId2"/>
          <a:srcRect l="27101" r="37013"/>
          <a:stretch>
            <a:fillRect/>
          </a:stretch>
        </p:blipFill>
        <p:spPr>
          <a:xfrm>
            <a:off x="0" y="0"/>
            <a:ext cx="3699481" cy="6881740"/>
          </a:xfrm>
          <a:prstGeom prst="rect">
            <a:avLst/>
          </a:prstGeom>
        </p:spPr>
      </p:pic>
    </p:spTree>
  </p:cSld>
  <p:clrMapOvr>
    <a:masterClrMapping/>
  </p:clrMapOvr>
  <p:transition spd="slow"/>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r>
              <a:rPr lang="zh-CN" altLang="en-US"/>
              <a:t>2020-5-15</a:t>
            </a:r>
            <a:endParaRPr lang="zh-SG" altLang="en-US"/>
          </a:p>
        </p:txBody>
      </p:sp>
      <p:sp>
        <p:nvSpPr>
          <p:cNvPr id="8" name="页脚占位符 7"/>
          <p:cNvSpPr>
            <a:spLocks noGrp="1"/>
          </p:cNvSpPr>
          <p:nvPr>
            <p:ph type="ftr" sz="quarter" idx="11"/>
          </p:nvPr>
        </p:nvSpPr>
        <p:spPr/>
        <p:txBody>
          <a:bodyPr/>
          <a:lstStyle/>
          <a:p>
            <a:r>
              <a:rPr lang="zh-SG" altLang="en-US"/>
              <a:t>FIN308 金融经济学</a:t>
            </a:r>
            <a:endParaRPr lang="zh-SG" altLang="en-US"/>
          </a:p>
        </p:txBody>
      </p:sp>
      <p:sp>
        <p:nvSpPr>
          <p:cNvPr id="9" name="灯片编号占位符 8"/>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2" name="矩形 11"/>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zh-CN" altLang="en-US"/>
              <a:t>2020-5-15</a:t>
            </a:r>
            <a:endParaRPr lang="zh-SG" altLang="en-US"/>
          </a:p>
        </p:txBody>
      </p:sp>
      <p:sp>
        <p:nvSpPr>
          <p:cNvPr id="4" name="页脚占位符 3"/>
          <p:cNvSpPr>
            <a:spLocks noGrp="1"/>
          </p:cNvSpPr>
          <p:nvPr>
            <p:ph type="ftr" sz="quarter" idx="11"/>
          </p:nvPr>
        </p:nvSpPr>
        <p:spPr/>
        <p:txBody>
          <a:bodyPr/>
          <a:lstStyle/>
          <a:p>
            <a:r>
              <a:rPr lang="zh-SG" altLang="en-US"/>
              <a:t>FIN308 金融经济学</a:t>
            </a:r>
            <a:endParaRPr lang="zh-SG" altLang="en-US"/>
          </a:p>
        </p:txBody>
      </p:sp>
      <p:sp>
        <p:nvSpPr>
          <p:cNvPr id="5" name="灯片编号占位符 4"/>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a:blip r:embed="rId2"/>
          <a:stretch>
            <a:fillRect/>
          </a:stretch>
        </p:blipFill>
        <p:spPr>
          <a:xfrm>
            <a:off x="1968404" y="-18363"/>
            <a:ext cx="10328299" cy="6894726"/>
          </a:xfrm>
          <a:prstGeom prst="rect">
            <a:avLst/>
          </a:prstGeom>
        </p:spPr>
      </p:pic>
      <p:sp>
        <p:nvSpPr>
          <p:cNvPr id="8" name="弦形 7"/>
          <p:cNvSpPr/>
          <p:nvPr userDrawn="1"/>
        </p:nvSpPr>
        <p:spPr>
          <a:xfrm rot="12134382">
            <a:off x="-2659628" y="-1705216"/>
            <a:ext cx="10440636" cy="1026843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9" name="弦形 8"/>
          <p:cNvSpPr/>
          <p:nvPr userDrawn="1"/>
        </p:nvSpPr>
        <p:spPr>
          <a:xfrm rot="12134382">
            <a:off x="-2537170" y="-1897056"/>
            <a:ext cx="10756555" cy="10725519"/>
          </a:xfrm>
          <a:prstGeom prst="chor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838" y="2578564"/>
            <a:ext cx="2657611" cy="1700871"/>
          </a:xfrm>
          <a:prstGeom prst="rect">
            <a:avLst/>
          </a:prstGeom>
        </p:spPr>
      </p:pic>
    </p:spTree>
  </p:cSld>
  <p:clrMapOvr>
    <a:masterClrMapping/>
  </p:clrMapOvr>
  <p:transition spd="slow"/>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a:t>2020-5-15</a:t>
            </a:r>
            <a:endParaRPr lang="zh-SG" altLang="en-US"/>
          </a:p>
        </p:txBody>
      </p:sp>
      <p:sp>
        <p:nvSpPr>
          <p:cNvPr id="3" name="页脚占位符 2"/>
          <p:cNvSpPr>
            <a:spLocks noGrp="1"/>
          </p:cNvSpPr>
          <p:nvPr>
            <p:ph type="ftr" sz="quarter" idx="11"/>
          </p:nvPr>
        </p:nvSpPr>
        <p:spPr/>
        <p:txBody>
          <a:bodyPr/>
          <a:lstStyle/>
          <a:p>
            <a:r>
              <a:rPr lang="zh-SG" altLang="en-US"/>
              <a:t>FIN308 金融经济学</a:t>
            </a:r>
            <a:endParaRPr lang="zh-SG" altLang="en-US"/>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9" name="矩形 8"/>
          <p:cNvSpPr/>
          <p:nvPr userDrawn="1"/>
        </p:nvSpPr>
        <p:spPr>
          <a:xfrm>
            <a:off x="0" y="6582284"/>
            <a:ext cx="12192000" cy="27571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r>
              <a:rPr lang="zh-CN" altLang="en-US"/>
              <a:t>2020-5-15</a:t>
            </a:r>
            <a:endParaRPr lang="zh-SG" altLang="en-US"/>
          </a:p>
        </p:txBody>
      </p:sp>
      <p:sp>
        <p:nvSpPr>
          <p:cNvPr id="6" name="页脚占位符 5"/>
          <p:cNvSpPr>
            <a:spLocks noGrp="1"/>
          </p:cNvSpPr>
          <p:nvPr>
            <p:ph type="ftr" sz="quarter" idx="11"/>
          </p:nvPr>
        </p:nvSpPr>
        <p:spPr/>
        <p:txBody>
          <a:bodyPr/>
          <a:lstStyle/>
          <a:p>
            <a:r>
              <a:rPr lang="zh-SG" altLang="en-US"/>
              <a:t>FIN308 金融经济学</a:t>
            </a:r>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0" name="矩形 9"/>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zh-CN" altLang="en-US"/>
              <a:t>2020-5-15</a:t>
            </a:r>
            <a:endParaRPr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SG" altLang="en-US"/>
              <a:t>FIN308 金融经济学</a:t>
            </a:r>
            <a:endParaRPr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EF82E-59C6-4EB1-9FDA-A1CD8B3E63C7}" type="slidenum">
              <a:rPr lang="zh-SG" altLang="en-US" smtClean="0"/>
            </a:fld>
            <a:endParaRPr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tags" Target="../tags/tag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74650" y="3573087"/>
            <a:ext cx="6742828" cy="1"/>
          </a:xfrm>
          <a:prstGeom prst="line">
            <a:avLst/>
          </a:prstGeom>
          <a:ln w="28575">
            <a:solidFill>
              <a:srgbClr val="3887B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7378" y="2636507"/>
            <a:ext cx="8926195" cy="768350"/>
          </a:xfrm>
          <a:prstGeom prst="rect">
            <a:avLst/>
          </a:prstGeom>
          <a:noFill/>
        </p:spPr>
        <p:txBody>
          <a:bodyPr wrap="square" rtlCol="0">
            <a:spAutoFit/>
          </a:bodyPr>
          <a:lstStyle/>
          <a:p>
            <a:pPr algn="ctr"/>
            <a:r>
              <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rPr>
              <a:t>STF&amp;LTF and SIG</a:t>
            </a:r>
            <a:endParaRPr lang="en-US" altLang="zh-CN" sz="4400" b="1" dirty="0">
              <a:solidFill>
                <a:schemeClr val="accent1">
                  <a:lumMod val="50000"/>
                </a:schemeClr>
              </a:solidFill>
              <a:latin typeface="Times New Roman" panose="02020603050405020304" pitchFamily="18" charset="0"/>
              <a:ea typeface="+mj-ea"/>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2" name="文本框 1"/>
          <p:cNvSpPr txBox="1"/>
          <p:nvPr/>
        </p:nvSpPr>
        <p:spPr>
          <a:xfrm>
            <a:off x="1559253" y="4005193"/>
            <a:ext cx="7022033" cy="583565"/>
          </a:xfrm>
          <a:prstGeom prst="rect">
            <a:avLst/>
          </a:prstGeom>
          <a:noFill/>
        </p:spPr>
        <p:txBody>
          <a:bodyPr wrap="square" rtlCol="0">
            <a:spAutoFit/>
          </a:bodyPr>
          <a:p>
            <a:pPr algn="l"/>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Presenter</a:t>
            </a:r>
            <a:r>
              <a:rPr lang="zh-CN" altLang="en-US"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a:t>
            </a:r>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11911303 </a:t>
            </a:r>
            <a:r>
              <a:rPr lang="zh-CN" altLang="en-US"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吉辰卿</a:t>
            </a:r>
            <a:r>
              <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  </a:t>
            </a:r>
            <a:endParaRPr lang="en-US" altLang="zh-CN" sz="3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72792" y="18845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3</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159049" y="3645549"/>
            <a:ext cx="2856230"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Task 1 S</a:t>
            </a:r>
            <a:r>
              <a:rPr lang="en-US" altLang="zh-CN" sz="3200" b="1" dirty="0">
                <a:solidFill>
                  <a:schemeClr val="bg1"/>
                </a:solidFill>
                <a:latin typeface="Times New Roman" panose="02020603050405020304" pitchFamily="18" charset="0"/>
                <a:cs typeface="Times New Roman" panose="02020603050405020304" pitchFamily="18" charset="0"/>
              </a:rPr>
              <a:t>olution</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55820" y="54864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3.1 Code Presentation</a:t>
            </a:r>
            <a:endParaRPr lang="en-US" altLang="zh-CN" sz="2400" b="1" dirty="0">
              <a:latin typeface="Times New Roman" panose="02020603050405020304" pitchFamily="18" charset="0"/>
              <a:cs typeface="Times New Roman" panose="02020603050405020304" pitchFamily="18" charset="0"/>
            </a:endParaRPr>
          </a:p>
        </p:txBody>
      </p:sp>
      <p:pic>
        <p:nvPicPr>
          <p:cNvPr id="6" name="图片 5" descr="20220314110236"/>
          <p:cNvPicPr>
            <a:picLocks noChangeAspect="1"/>
          </p:cNvPicPr>
          <p:nvPr/>
        </p:nvPicPr>
        <p:blipFill>
          <a:blip r:embed="rId1"/>
          <a:stretch>
            <a:fillRect/>
          </a:stretch>
        </p:blipFill>
        <p:spPr>
          <a:xfrm>
            <a:off x="47625" y="1484630"/>
            <a:ext cx="6055360" cy="4419600"/>
          </a:xfrm>
          <a:prstGeom prst="rect">
            <a:avLst/>
          </a:prstGeom>
        </p:spPr>
      </p:pic>
      <p:pic>
        <p:nvPicPr>
          <p:cNvPr id="7" name="图片 6" descr="20220314110424"/>
          <p:cNvPicPr>
            <a:picLocks noChangeAspect="1"/>
          </p:cNvPicPr>
          <p:nvPr/>
        </p:nvPicPr>
        <p:blipFill>
          <a:blip r:embed="rId2"/>
          <a:stretch>
            <a:fillRect/>
          </a:stretch>
        </p:blipFill>
        <p:spPr>
          <a:xfrm>
            <a:off x="6240145" y="1437005"/>
            <a:ext cx="5894705" cy="4467225"/>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3.2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pic>
        <p:nvPicPr>
          <p:cNvPr id="2" name="图片 1" descr="20220314110658"/>
          <p:cNvPicPr>
            <a:picLocks noChangeAspect="1"/>
          </p:cNvPicPr>
          <p:nvPr/>
        </p:nvPicPr>
        <p:blipFill>
          <a:blip r:embed="rId1"/>
          <a:stretch>
            <a:fillRect/>
          </a:stretch>
        </p:blipFill>
        <p:spPr>
          <a:xfrm>
            <a:off x="1271905" y="1052830"/>
            <a:ext cx="4850765" cy="4753610"/>
          </a:xfrm>
          <a:prstGeom prst="rect">
            <a:avLst/>
          </a:prstGeom>
        </p:spPr>
      </p:pic>
      <p:sp>
        <p:nvSpPr>
          <p:cNvPr id="13" name="文本框 12"/>
          <p:cNvSpPr txBox="1"/>
          <p:nvPr/>
        </p:nvSpPr>
        <p:spPr>
          <a:xfrm>
            <a:off x="1127760" y="5993765"/>
            <a:ext cx="5883910" cy="368300"/>
          </a:xfrm>
          <a:prstGeom prst="rect">
            <a:avLst/>
          </a:prstGeom>
          <a:noFill/>
        </p:spPr>
        <p:txBody>
          <a:bodyPr wrap="square" rtlCol="0">
            <a:spAutoFit/>
          </a:bodyPr>
          <a:p>
            <a:r>
              <a:rPr lang="zh-CN" altLang="en-US" b="1"/>
              <a:t>在一次统计中的信噪比与到达检测可能性之间的关系</a:t>
            </a:r>
            <a:endParaRPr lang="zh-CN" altLang="en-US" b="1"/>
          </a:p>
        </p:txBody>
      </p:sp>
      <p:sp>
        <p:nvSpPr>
          <p:cNvPr id="14" name="文本框 13"/>
          <p:cNvSpPr txBox="1"/>
          <p:nvPr/>
        </p:nvSpPr>
        <p:spPr>
          <a:xfrm>
            <a:off x="6672580" y="1485265"/>
            <a:ext cx="4838065" cy="3969385"/>
          </a:xfrm>
          <a:prstGeom prst="rect">
            <a:avLst/>
          </a:prstGeom>
          <a:noFill/>
        </p:spPr>
        <p:txBody>
          <a:bodyPr wrap="square" rtlCol="0">
            <a:spAutoFit/>
          </a:bodyPr>
          <a:p>
            <a:pPr algn="just"/>
            <a:r>
              <a:rPr lang="en-US" altLang="zh-CN" b="1"/>
              <a:t>      </a:t>
            </a:r>
            <a:r>
              <a:rPr lang="zh-CN" altLang="en-US" b="1"/>
              <a:t>我们首先只进行一次统计(一次统计中包含100次实验，以100次实验中检测成功的次数来计算到达检测的概率)。从左图中的结果我们可以和看出：当噪声功率从</a:t>
            </a:r>
            <a:r>
              <a:rPr lang="en-US" altLang="zh-CN" b="1"/>
              <a:t>0dB</a:t>
            </a:r>
            <a:r>
              <a:rPr lang="zh-CN" altLang="en-US" b="1"/>
              <a:t>增加到</a:t>
            </a:r>
            <a:r>
              <a:rPr lang="en-US" altLang="zh-CN" b="1"/>
              <a:t>20dB</a:t>
            </a:r>
            <a:r>
              <a:rPr lang="zh-CN" altLang="en-US" b="1"/>
              <a:t>时</a:t>
            </a:r>
            <a:r>
              <a:rPr lang="en-US" altLang="zh-CN" b="1"/>
              <a:t>(</a:t>
            </a:r>
            <a:r>
              <a:rPr lang="zh-CN" altLang="en-US" b="1"/>
              <a:t>也就是</a:t>
            </a:r>
            <a:r>
              <a:rPr lang="en-US" altLang="zh-CN" b="1"/>
              <a:t>SNR</a:t>
            </a:r>
            <a:r>
              <a:rPr lang="zh-CN" altLang="en-US" b="1"/>
              <a:t>从</a:t>
            </a:r>
            <a:r>
              <a:rPr lang="en-US" altLang="zh-CN" b="1"/>
              <a:t>0</a:t>
            </a:r>
            <a:r>
              <a:rPr lang="zh-CN" altLang="en-US" b="1"/>
              <a:t>降低到</a:t>
            </a:r>
            <a:r>
              <a:rPr lang="en-US" altLang="zh-CN" b="1"/>
              <a:t>-20</a:t>
            </a:r>
            <a:r>
              <a:rPr lang="zh-CN" altLang="en-US" b="1"/>
              <a:t>时</a:t>
            </a:r>
            <a:r>
              <a:rPr lang="en-US" altLang="zh-CN" b="1"/>
              <a:t>)</a:t>
            </a:r>
            <a:r>
              <a:rPr lang="zh-CN" altLang="en-US" b="1"/>
              <a:t>，到达检测的概率整体呈现出不断下降的趋势。这和我们的理论分析是吻合的，即噪声越大，</a:t>
            </a:r>
            <a:r>
              <a:rPr lang="en-US" altLang="zh-CN" b="1"/>
              <a:t>STF</a:t>
            </a:r>
            <a:r>
              <a:rPr lang="zh-CN" altLang="en-US" b="1"/>
              <a:t>的插入时间通过自相关检测的结果就容易受到噪声干扰，使得对最大峰值的检测产生了一定的偏差。但是左图的图像并不是一个良好的单调趋势，而是在某些</a:t>
            </a:r>
            <a:r>
              <a:rPr lang="en-US" altLang="zh-CN" b="1"/>
              <a:t>SNR</a:t>
            </a:r>
            <a:r>
              <a:rPr lang="zh-CN" altLang="en-US" b="1"/>
              <a:t>处波动很大，不断跳跃。因此，我们还需要对每一个</a:t>
            </a:r>
            <a:r>
              <a:rPr lang="en-US" altLang="zh-CN" b="1"/>
              <a:t>SNR</a:t>
            </a:r>
            <a:r>
              <a:rPr lang="zh-CN" altLang="en-US" b="1"/>
              <a:t>进行多次统计，以便消除实验结果的偶然性、波动性，使得实验结果更具有说服力。</a:t>
            </a:r>
            <a:endParaRPr lang="zh-CN" altLang="en-US" b="1"/>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3.2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6672580" y="1485265"/>
            <a:ext cx="4838065" cy="4246245"/>
          </a:xfrm>
          <a:prstGeom prst="rect">
            <a:avLst/>
          </a:prstGeom>
          <a:noFill/>
        </p:spPr>
        <p:txBody>
          <a:bodyPr wrap="square" rtlCol="0">
            <a:spAutoFit/>
          </a:bodyPr>
          <a:p>
            <a:pPr algn="just"/>
            <a:r>
              <a:rPr lang="en-US" altLang="zh-CN" b="1"/>
              <a:t>     </a:t>
            </a:r>
            <a:r>
              <a:rPr lang="zh-CN" altLang="en-US" b="1"/>
              <a:t>基于从上一个</a:t>
            </a:r>
            <a:r>
              <a:rPr lang="en-US" altLang="zh-CN" b="1"/>
              <a:t>ppt</a:t>
            </a:r>
            <a:r>
              <a:rPr lang="zh-CN" altLang="en-US" b="1"/>
              <a:t>中的分析，我们对每一个</a:t>
            </a:r>
            <a:r>
              <a:rPr lang="en-US" altLang="zh-CN" b="1"/>
              <a:t>SNR</a:t>
            </a:r>
            <a:r>
              <a:rPr lang="zh-CN" altLang="en-US" b="1"/>
              <a:t>进行了</a:t>
            </a:r>
            <a:r>
              <a:rPr lang="en-US" altLang="zh-CN" b="1"/>
              <a:t>10</a:t>
            </a:r>
            <a:r>
              <a:rPr lang="zh-CN" altLang="en-US" b="1"/>
              <a:t>次统计，通过对每一个</a:t>
            </a:r>
            <a:r>
              <a:rPr lang="en-US" altLang="zh-CN" b="1"/>
              <a:t>SNR</a:t>
            </a:r>
            <a:r>
              <a:rPr lang="zh-CN" altLang="en-US" b="1"/>
              <a:t>下的</a:t>
            </a:r>
            <a:r>
              <a:rPr lang="en-US" altLang="zh-CN" b="1"/>
              <a:t>10</a:t>
            </a:r>
            <a:r>
              <a:rPr lang="zh-CN" altLang="en-US" b="1"/>
              <a:t>个到达检测概率求平均值得到我们的结果。从左图可以看出，现在的曲线和上一张</a:t>
            </a:r>
            <a:r>
              <a:rPr lang="en-US" altLang="zh-CN" b="1"/>
              <a:t>ppt</a:t>
            </a:r>
            <a:r>
              <a:rPr lang="zh-CN" altLang="en-US" b="1"/>
              <a:t>相比平滑了很多</a:t>
            </a:r>
            <a:r>
              <a:rPr lang="en-US" altLang="zh-CN" b="1"/>
              <a:t>(</a:t>
            </a:r>
            <a:r>
              <a:rPr lang="zh-CN" altLang="en-US" b="1"/>
              <a:t>当然在某些</a:t>
            </a:r>
            <a:r>
              <a:rPr lang="en-US" altLang="zh-CN" b="1"/>
              <a:t>SNR</a:t>
            </a:r>
            <a:r>
              <a:rPr lang="zh-CN" altLang="en-US" b="1"/>
              <a:t>处也有一些起伏跳跃</a:t>
            </a:r>
            <a:r>
              <a:rPr lang="en-US" altLang="zh-CN" b="1"/>
              <a:t>)</a:t>
            </a:r>
            <a:r>
              <a:rPr lang="zh-CN" altLang="en-US" b="1"/>
              <a:t>。从左图我们可以清晰的看出，当噪声功率为</a:t>
            </a:r>
            <a:r>
              <a:rPr lang="en-US" altLang="zh-CN" b="1"/>
              <a:t>0-2dB</a:t>
            </a:r>
            <a:r>
              <a:rPr lang="zh-CN" altLang="en-US" b="1"/>
              <a:t>时，到达检测的概率几乎是</a:t>
            </a:r>
            <a:r>
              <a:rPr lang="en-US" altLang="zh-CN" b="1"/>
              <a:t>100%</a:t>
            </a:r>
            <a:r>
              <a:rPr lang="zh-CN" altLang="en-US" b="1"/>
              <a:t>，也就是当噪声功率较低的情况下每次实验均能很好的检测到</a:t>
            </a:r>
            <a:r>
              <a:rPr lang="en-US" altLang="zh-CN" b="1"/>
              <a:t>STF</a:t>
            </a:r>
            <a:r>
              <a:rPr lang="zh-CN" altLang="en-US" b="1"/>
              <a:t>的插入时间。但是，当噪声功率大于</a:t>
            </a:r>
            <a:r>
              <a:rPr lang="en-US" altLang="zh-CN" b="1"/>
              <a:t>2dB</a:t>
            </a:r>
            <a:r>
              <a:rPr lang="zh-CN" altLang="en-US" b="1"/>
              <a:t>时，到达检测概率就开始不断下降，最后当噪声功率达到</a:t>
            </a:r>
            <a:r>
              <a:rPr lang="en-US" altLang="zh-CN" b="1"/>
              <a:t>17dB</a:t>
            </a:r>
            <a:r>
              <a:rPr lang="zh-CN" altLang="en-US" b="1"/>
              <a:t>的时候，到达检测的概率甚至已经低于</a:t>
            </a:r>
            <a:r>
              <a:rPr lang="en-US" altLang="zh-CN" b="1"/>
              <a:t>50%</a:t>
            </a:r>
            <a:r>
              <a:rPr lang="zh-CN" altLang="en-US" b="1"/>
              <a:t>了。这些实验数据和我们的理论分析是完全一致的，即噪声越大，对我们互相关检测的干扰也就越大，检测成功的概率也就不断</a:t>
            </a:r>
            <a:r>
              <a:rPr lang="zh-CN" altLang="en-US" b="1"/>
              <a:t>下降。</a:t>
            </a:r>
            <a:endParaRPr lang="zh-CN" altLang="en-US" b="1"/>
          </a:p>
        </p:txBody>
      </p:sp>
      <p:pic>
        <p:nvPicPr>
          <p:cNvPr id="3" name="图片 2" descr="20220314112025"/>
          <p:cNvPicPr>
            <a:picLocks noChangeAspect="1"/>
          </p:cNvPicPr>
          <p:nvPr/>
        </p:nvPicPr>
        <p:blipFill>
          <a:blip r:embed="rId1"/>
          <a:stretch>
            <a:fillRect/>
          </a:stretch>
        </p:blipFill>
        <p:spPr>
          <a:xfrm>
            <a:off x="861695" y="1021080"/>
            <a:ext cx="5054600" cy="4898390"/>
          </a:xfrm>
          <a:prstGeom prst="rect">
            <a:avLst/>
          </a:prstGeom>
        </p:spPr>
      </p:pic>
      <p:sp>
        <p:nvSpPr>
          <p:cNvPr id="6" name="文本框 5"/>
          <p:cNvSpPr txBox="1"/>
          <p:nvPr/>
        </p:nvSpPr>
        <p:spPr>
          <a:xfrm>
            <a:off x="767715" y="6075045"/>
            <a:ext cx="5443220" cy="368300"/>
          </a:xfrm>
          <a:prstGeom prst="rect">
            <a:avLst/>
          </a:prstGeom>
          <a:noFill/>
        </p:spPr>
        <p:txBody>
          <a:bodyPr wrap="none" rtlCol="0" anchor="t">
            <a:spAutoFit/>
          </a:bodyPr>
          <a:p>
            <a:r>
              <a:rPr lang="zh-CN" altLang="en-US" b="1">
                <a:sym typeface="+mn-ea"/>
              </a:rPr>
              <a:t>在</a:t>
            </a:r>
            <a:r>
              <a:rPr lang="en-US" altLang="zh-CN" b="1">
                <a:sym typeface="+mn-ea"/>
              </a:rPr>
              <a:t>10</a:t>
            </a:r>
            <a:r>
              <a:rPr lang="zh-CN" altLang="en-US" b="1">
                <a:sym typeface="+mn-ea"/>
              </a:rPr>
              <a:t>次统计中的信噪比与到达检测可能性之间的关系</a:t>
            </a:r>
            <a:endParaRPr lang="zh-CN" altLang="en-US"/>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1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3</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728210"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3.3     Summa</a:t>
            </a:r>
            <a:r>
              <a:rPr lang="en-US" altLang="zh-CN" sz="2400" b="1" dirty="0">
                <a:latin typeface="Times New Roman" panose="02020603050405020304" pitchFamily="18" charset="0"/>
                <a:cs typeface="Times New Roman" panose="02020603050405020304" pitchFamily="18" charset="0"/>
              </a:rPr>
              <a:t>ry</a:t>
            </a:r>
            <a:endParaRPr lang="en-US" altLang="zh-CN" sz="2400" b="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487805" y="1412875"/>
            <a:ext cx="9279890" cy="3169285"/>
          </a:xfrm>
          <a:prstGeom prst="rect">
            <a:avLst/>
          </a:prstGeom>
          <a:noFill/>
        </p:spPr>
        <p:txBody>
          <a:bodyPr wrap="square" rtlCol="0">
            <a:spAutoFit/>
          </a:bodyPr>
          <a:p>
            <a:pPr algn="just"/>
            <a:r>
              <a:rPr lang="en-US" altLang="zh-CN" b="1"/>
              <a:t>         </a:t>
            </a:r>
            <a:r>
              <a:rPr lang="zh-CN" altLang="en-US" sz="2000" b="1"/>
              <a:t>通过前面的结果展示，我们可以看到，我们的实验结果很好地符合我们的理论预期。由于我电脑硬件的限制，对于每个</a:t>
            </a:r>
            <a:r>
              <a:rPr lang="en-US" altLang="zh-CN" sz="2000" b="1"/>
              <a:t>SNR</a:t>
            </a:r>
            <a:r>
              <a:rPr lang="zh-CN" altLang="en-US" sz="2000" b="1"/>
              <a:t>，我只选取了</a:t>
            </a:r>
            <a:r>
              <a:rPr lang="en-US" altLang="zh-CN" sz="2000" b="1"/>
              <a:t>10</a:t>
            </a:r>
            <a:r>
              <a:rPr lang="zh-CN" altLang="en-US" sz="2000" b="1"/>
              <a:t>次统计。事实上，当统计次数增加的时候，我们最后得到的图像将会拟合成一条很平滑的线，这样的实验结果会更加精确。</a:t>
            </a:r>
            <a:endParaRPr lang="zh-CN" altLang="en-US" sz="2000" b="1"/>
          </a:p>
          <a:p>
            <a:pPr algn="just"/>
            <a:r>
              <a:rPr lang="en-US" altLang="zh-CN" sz="2000" b="1"/>
              <a:t>        </a:t>
            </a:r>
            <a:r>
              <a:rPr lang="zh-CN" altLang="en-US" sz="2000" b="1"/>
              <a:t>不过也没有关系，我们的实验结果已经能反映出问题了。如果将</a:t>
            </a:r>
            <a:r>
              <a:rPr lang="en-US" altLang="zh-CN" sz="2000" b="1"/>
              <a:t>90%</a:t>
            </a:r>
            <a:r>
              <a:rPr lang="zh-CN" altLang="en-US" sz="2000" b="1"/>
              <a:t>及以上作为我们</a:t>
            </a:r>
            <a:r>
              <a:rPr lang="en-US" altLang="zh-CN" sz="2000" b="1"/>
              <a:t>STF</a:t>
            </a:r>
            <a:r>
              <a:rPr lang="zh-CN" altLang="en-US" sz="2000" b="1"/>
              <a:t>检测到达时间可能性的阈值的话，也就是当检测概率在</a:t>
            </a:r>
            <a:r>
              <a:rPr lang="en-US" altLang="zh-CN" sz="2000" b="1"/>
              <a:t>90%</a:t>
            </a:r>
            <a:r>
              <a:rPr lang="zh-CN" altLang="en-US" sz="2000" b="1"/>
              <a:t>以上，我们就认为我们的检测效果比较好。那么对于</a:t>
            </a:r>
            <a:r>
              <a:rPr lang="en-US" altLang="zh-CN" sz="2000" b="1"/>
              <a:t>STF</a:t>
            </a:r>
            <a:r>
              <a:rPr lang="zh-CN" altLang="en-US" sz="2000" b="1"/>
              <a:t>，我们对应的阈值</a:t>
            </a:r>
            <a:r>
              <a:rPr lang="en-US" altLang="zh-CN" sz="2000" b="1"/>
              <a:t>SNR</a:t>
            </a:r>
            <a:r>
              <a:rPr lang="zh-CN" altLang="en-US" sz="2000" b="1"/>
              <a:t>大约在</a:t>
            </a:r>
            <a:r>
              <a:rPr lang="en-US" altLang="zh-CN" sz="2000" b="1"/>
              <a:t>-5</a:t>
            </a:r>
            <a:r>
              <a:rPr lang="zh-CN" altLang="en-US" sz="2000" b="1"/>
              <a:t>左右。也就是当我们的噪声功率低于</a:t>
            </a:r>
            <a:r>
              <a:rPr lang="en-US" altLang="zh-CN" sz="2000" b="1"/>
              <a:t>5dB</a:t>
            </a:r>
            <a:r>
              <a:rPr lang="zh-CN" altLang="en-US" sz="2000" b="1"/>
              <a:t>的时候，我们就可以认为对于</a:t>
            </a:r>
            <a:r>
              <a:rPr lang="en-US" altLang="zh-CN" sz="2000" b="1"/>
              <a:t>STF</a:t>
            </a:r>
            <a:r>
              <a:rPr lang="zh-CN" altLang="en-US" sz="2000" b="1"/>
              <a:t>，我们的到达检测时间是基本准确的，因为噪声的引入对我们的检测时间带来偏差可以忽略不计。</a:t>
            </a:r>
            <a:endParaRPr lang="zh-CN" altLang="en-US" sz="2000" b="1"/>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4</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2856230"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Task 2 S</a:t>
            </a:r>
            <a:r>
              <a:rPr lang="en-US" altLang="zh-CN" sz="3200" b="1" dirty="0">
                <a:solidFill>
                  <a:schemeClr val="bg1"/>
                </a:solidFill>
                <a:latin typeface="Times New Roman" panose="02020603050405020304" pitchFamily="18" charset="0"/>
                <a:cs typeface="Times New Roman" panose="02020603050405020304" pitchFamily="18" charset="0"/>
              </a:rPr>
              <a:t>olution</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8366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55820" y="26035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4.1 Code Presentation</a:t>
            </a:r>
            <a:endParaRPr lang="en-US" altLang="zh-CN" sz="24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12800" y="5300980"/>
            <a:ext cx="11597005" cy="645160"/>
          </a:xfrm>
          <a:prstGeom prst="rect">
            <a:avLst/>
          </a:prstGeom>
          <a:noFill/>
        </p:spPr>
        <p:txBody>
          <a:bodyPr wrap="square" rtlCol="0">
            <a:spAutoFit/>
          </a:bodyPr>
          <a:p>
            <a:r>
              <a:rPr lang="en-US" altLang="zh-CN" b="1"/>
              <a:t>                                                                </a:t>
            </a:r>
            <a:r>
              <a:rPr lang="zh-CN" altLang="en-US" b="1"/>
              <a:t>利用自相关方法产生的LTF同步检测图像</a:t>
            </a:r>
            <a:endParaRPr lang="zh-CN" altLang="en-US" b="1"/>
          </a:p>
          <a:p>
            <a:r>
              <a:rPr lang="zh-CN" altLang="en-US" b="1"/>
              <a:t>（左图为</a:t>
            </a:r>
            <a:r>
              <a:rPr lang="en-US" altLang="zh-CN" b="1"/>
              <a:t>AWGN</a:t>
            </a:r>
            <a:r>
              <a:rPr lang="zh-CN" altLang="en-US" b="1"/>
              <a:t>单信道，右图增加了多径效</a:t>
            </a:r>
            <a:r>
              <a:rPr lang="zh-CN" altLang="en-US" b="1"/>
              <a:t>应。因为和课件上的检测程序有些不同，我还是在这里放一下代码)</a:t>
            </a:r>
            <a:endParaRPr lang="zh-CN" altLang="en-US" b="1"/>
          </a:p>
        </p:txBody>
      </p:sp>
      <p:pic>
        <p:nvPicPr>
          <p:cNvPr id="7" name="图片 6" descr="20220314121742"/>
          <p:cNvPicPr>
            <a:picLocks noChangeAspect="1"/>
          </p:cNvPicPr>
          <p:nvPr/>
        </p:nvPicPr>
        <p:blipFill>
          <a:blip r:embed="rId1"/>
          <a:stretch>
            <a:fillRect/>
          </a:stretch>
        </p:blipFill>
        <p:spPr>
          <a:xfrm>
            <a:off x="407670" y="1196340"/>
            <a:ext cx="5699760" cy="3417570"/>
          </a:xfrm>
          <a:prstGeom prst="rect">
            <a:avLst/>
          </a:prstGeom>
        </p:spPr>
      </p:pic>
      <p:pic>
        <p:nvPicPr>
          <p:cNvPr id="13" name="图片 12" descr="20220314121818"/>
          <p:cNvPicPr>
            <a:picLocks noChangeAspect="1"/>
          </p:cNvPicPr>
          <p:nvPr/>
        </p:nvPicPr>
        <p:blipFill>
          <a:blip r:embed="rId2"/>
          <a:stretch>
            <a:fillRect/>
          </a:stretch>
        </p:blipFill>
        <p:spPr>
          <a:xfrm>
            <a:off x="6107430" y="1268730"/>
            <a:ext cx="5482590" cy="3248025"/>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55820" y="54864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4.1 Code Presentation</a:t>
            </a:r>
            <a:endParaRPr lang="en-US" altLang="zh-CN" sz="2400" b="1" dirty="0">
              <a:latin typeface="Times New Roman" panose="02020603050405020304" pitchFamily="18" charset="0"/>
              <a:cs typeface="Times New Roman" panose="02020603050405020304" pitchFamily="18" charset="0"/>
            </a:endParaRPr>
          </a:p>
        </p:txBody>
      </p:sp>
      <p:pic>
        <p:nvPicPr>
          <p:cNvPr id="7" name="图片 6" descr="20220314115728"/>
          <p:cNvPicPr>
            <a:picLocks noChangeAspect="1"/>
          </p:cNvPicPr>
          <p:nvPr/>
        </p:nvPicPr>
        <p:blipFill>
          <a:blip r:embed="rId1"/>
          <a:stretch>
            <a:fillRect/>
          </a:stretch>
        </p:blipFill>
        <p:spPr>
          <a:xfrm>
            <a:off x="47625" y="1340485"/>
            <a:ext cx="6677025" cy="4467225"/>
          </a:xfrm>
          <a:prstGeom prst="rect">
            <a:avLst/>
          </a:prstGeom>
        </p:spPr>
      </p:pic>
      <p:pic>
        <p:nvPicPr>
          <p:cNvPr id="13" name="图片 12" descr="20220314115755"/>
          <p:cNvPicPr>
            <a:picLocks noChangeAspect="1"/>
          </p:cNvPicPr>
          <p:nvPr/>
        </p:nvPicPr>
        <p:blipFill>
          <a:blip r:embed="rId2"/>
          <a:stretch>
            <a:fillRect/>
          </a:stretch>
        </p:blipFill>
        <p:spPr>
          <a:xfrm>
            <a:off x="6240145" y="1289685"/>
            <a:ext cx="5768340" cy="4566285"/>
          </a:xfrm>
          <a:prstGeom prst="rect">
            <a:avLst/>
          </a:prstGeom>
        </p:spPr>
      </p:pic>
      <p:sp>
        <p:nvSpPr>
          <p:cNvPr id="2" name="文本框 1"/>
          <p:cNvSpPr txBox="1"/>
          <p:nvPr/>
        </p:nvSpPr>
        <p:spPr>
          <a:xfrm>
            <a:off x="1703705" y="6016625"/>
            <a:ext cx="9635490" cy="368300"/>
          </a:xfrm>
          <a:prstGeom prst="rect">
            <a:avLst/>
          </a:prstGeom>
          <a:noFill/>
        </p:spPr>
        <p:txBody>
          <a:bodyPr wrap="square" rtlCol="0">
            <a:spAutoFit/>
          </a:bodyPr>
          <a:p>
            <a:r>
              <a:rPr lang="zh-CN" altLang="en-US" b="1"/>
              <a:t>在</a:t>
            </a:r>
            <a:r>
              <a:rPr lang="en-US" altLang="zh-CN" b="1"/>
              <a:t>AWGN</a:t>
            </a:r>
            <a:r>
              <a:rPr lang="zh-CN" altLang="en-US" b="1"/>
              <a:t>信道下模拟</a:t>
            </a:r>
            <a:r>
              <a:rPr lang="en-US" altLang="zh-CN" b="1"/>
              <a:t>LTF</a:t>
            </a:r>
            <a:r>
              <a:rPr lang="zh-CN" altLang="en-US" b="1"/>
              <a:t>同步误差方差与</a:t>
            </a:r>
            <a:r>
              <a:rPr lang="zh-CN" altLang="en-US" b="1"/>
              <a:t>信噪比之间的关系，每个</a:t>
            </a:r>
            <a:r>
              <a:rPr lang="en-US" altLang="zh-CN" b="1"/>
              <a:t>SNR</a:t>
            </a:r>
            <a:r>
              <a:rPr lang="zh-CN" altLang="en-US" b="1"/>
              <a:t>的统计次数为</a:t>
            </a:r>
            <a:r>
              <a:rPr lang="en-US" altLang="zh-CN" b="1"/>
              <a:t>10</a:t>
            </a:r>
            <a:endParaRPr lang="en-US" altLang="zh-CN" b="1"/>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55820" y="54864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4.1 Code Presentation</a:t>
            </a:r>
            <a:endParaRPr lang="en-US" altLang="zh-CN" sz="2400" b="1" dirty="0">
              <a:latin typeface="Times New Roman" panose="02020603050405020304" pitchFamily="18" charset="0"/>
              <a:cs typeface="Times New Roman" panose="02020603050405020304" pitchFamily="18" charset="0"/>
            </a:endParaRPr>
          </a:p>
        </p:txBody>
      </p:sp>
      <p:pic>
        <p:nvPicPr>
          <p:cNvPr id="6" name="图片 5" descr="20220314120202"/>
          <p:cNvPicPr>
            <a:picLocks noChangeAspect="1"/>
          </p:cNvPicPr>
          <p:nvPr/>
        </p:nvPicPr>
        <p:blipFill>
          <a:blip r:embed="rId1"/>
          <a:stretch>
            <a:fillRect/>
          </a:stretch>
        </p:blipFill>
        <p:spPr>
          <a:xfrm>
            <a:off x="6456045" y="1271905"/>
            <a:ext cx="5500370" cy="4486275"/>
          </a:xfrm>
          <a:prstGeom prst="rect">
            <a:avLst/>
          </a:prstGeom>
        </p:spPr>
      </p:pic>
      <p:sp>
        <p:nvSpPr>
          <p:cNvPr id="14" name="文本框 13"/>
          <p:cNvSpPr txBox="1"/>
          <p:nvPr/>
        </p:nvSpPr>
        <p:spPr>
          <a:xfrm>
            <a:off x="1776095" y="6021070"/>
            <a:ext cx="8413750" cy="368300"/>
          </a:xfrm>
          <a:prstGeom prst="rect">
            <a:avLst/>
          </a:prstGeom>
          <a:noFill/>
        </p:spPr>
        <p:txBody>
          <a:bodyPr wrap="none" rtlCol="0" anchor="t">
            <a:spAutoFit/>
          </a:bodyPr>
          <a:p>
            <a:r>
              <a:rPr lang="zh-CN" altLang="en-US" b="1">
                <a:sym typeface="+mn-ea"/>
              </a:rPr>
              <a:t>在多径效应</a:t>
            </a:r>
            <a:r>
              <a:rPr lang="zh-CN" altLang="en-US" b="1">
                <a:sym typeface="+mn-ea"/>
              </a:rPr>
              <a:t>下模拟</a:t>
            </a:r>
            <a:r>
              <a:rPr lang="en-US" altLang="zh-CN" b="1">
                <a:sym typeface="+mn-ea"/>
              </a:rPr>
              <a:t>LTF</a:t>
            </a:r>
            <a:r>
              <a:rPr lang="zh-CN" altLang="en-US" b="1">
                <a:sym typeface="+mn-ea"/>
              </a:rPr>
              <a:t>同步误差方差与信噪比之间的关系，每个</a:t>
            </a:r>
            <a:r>
              <a:rPr lang="en-US" altLang="zh-CN" b="1">
                <a:sym typeface="+mn-ea"/>
              </a:rPr>
              <a:t>SNR</a:t>
            </a:r>
            <a:r>
              <a:rPr lang="zh-CN" altLang="en-US" b="1">
                <a:sym typeface="+mn-ea"/>
              </a:rPr>
              <a:t>的统计次数为</a:t>
            </a:r>
            <a:r>
              <a:rPr lang="en-US" altLang="zh-CN" b="1">
                <a:sym typeface="+mn-ea"/>
              </a:rPr>
              <a:t>10</a:t>
            </a:r>
            <a:endParaRPr lang="zh-CN" altLang="en-US"/>
          </a:p>
        </p:txBody>
      </p:sp>
      <p:pic>
        <p:nvPicPr>
          <p:cNvPr id="15" name="图片 14" descr="20220314122711"/>
          <p:cNvPicPr>
            <a:picLocks noChangeAspect="1"/>
          </p:cNvPicPr>
          <p:nvPr/>
        </p:nvPicPr>
        <p:blipFill>
          <a:blip r:embed="rId2"/>
          <a:stretch>
            <a:fillRect/>
          </a:stretch>
        </p:blipFill>
        <p:spPr>
          <a:xfrm>
            <a:off x="119380" y="1244600"/>
            <a:ext cx="6562725" cy="4476750"/>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631950" y="5996940"/>
            <a:ext cx="5778500" cy="368300"/>
          </a:xfrm>
          <a:prstGeom prst="rect">
            <a:avLst/>
          </a:prstGeom>
          <a:noFill/>
        </p:spPr>
        <p:txBody>
          <a:bodyPr wrap="square" rtlCol="0">
            <a:spAutoFit/>
          </a:bodyPr>
          <a:p>
            <a:r>
              <a:rPr lang="en-US" altLang="zh-CN" b="1"/>
              <a:t>AWGN</a:t>
            </a:r>
            <a:r>
              <a:rPr lang="zh-CN" altLang="en-US" b="1"/>
              <a:t>信道下</a:t>
            </a:r>
            <a:r>
              <a:rPr lang="en-US" altLang="zh-CN" b="1"/>
              <a:t>LTF</a:t>
            </a:r>
            <a:r>
              <a:rPr lang="zh-CN" altLang="en-US" b="1"/>
              <a:t>同步接收信号的检测</a:t>
            </a:r>
            <a:endParaRPr lang="zh-CN" altLang="en-US" b="1"/>
          </a:p>
        </p:txBody>
      </p:sp>
      <mc:AlternateContent xmlns:mc="http://schemas.openxmlformats.org/markup-compatibility/2006">
        <mc:Choice xmlns:a14="http://schemas.microsoft.com/office/drawing/2010/main" Requires="a14">
          <p:sp>
            <p:nvSpPr>
              <p:cNvPr id="7" name="文本框 6"/>
              <p:cNvSpPr txBox="1"/>
              <p:nvPr/>
            </p:nvSpPr>
            <p:spPr>
              <a:xfrm>
                <a:off x="7104380" y="1297305"/>
                <a:ext cx="3923665" cy="4267835"/>
              </a:xfrm>
              <a:prstGeom prst="rect">
                <a:avLst/>
              </a:prstGeom>
              <a:noFill/>
            </p:spPr>
            <p:txBody>
              <a:bodyPr wrap="square" rtlCol="0">
                <a:spAutoFit/>
              </a:bodyPr>
              <a:p>
                <a:pPr algn="just"/>
                <a:r>
                  <a:rPr lang="en-US" altLang="zh-CN" b="1"/>
                  <a:t>         </a:t>
                </a:r>
                <a:r>
                  <a:rPr lang="zh-CN" altLang="en-US" b="1"/>
                  <a:t>由于我们</a:t>
                </a:r>
                <a:r>
                  <a:rPr lang="en-US" altLang="zh-CN" b="1"/>
                  <a:t>LTF</a:t>
                </a:r>
                <a:r>
                  <a:rPr lang="zh-CN" altLang="en-US" b="1"/>
                  <a:t>的同步接收信号检测的代码与课件上的稍有不同。因此，我在这里还是放一下结果。从结果我们可以看出，当我们在第</a:t>
                </a:r>
                <a:r>
                  <a:rPr lang="en-US" altLang="zh-CN" b="1"/>
                  <a:t>601</a:t>
                </a:r>
                <a:r>
                  <a:rPr lang="zh-CN" altLang="en-US" b="1"/>
                  <a:t>个时间间隔中插入</a:t>
                </a:r>
                <a:r>
                  <a:rPr lang="en-US" altLang="zh-CN" b="1"/>
                  <a:t>LTF</a:t>
                </a:r>
                <a:r>
                  <a:rPr lang="zh-CN" altLang="en-US" b="1"/>
                  <a:t>序列时，对接收到的信号进行本地</a:t>
                </a:r>
                <a:r>
                  <a:rPr lang="en-US" altLang="zh-CN" b="1"/>
                  <a:t>LTF</a:t>
                </a:r>
                <a:r>
                  <a:rPr lang="zh-CN" altLang="en-US" b="1"/>
                  <a:t>互相关能够很好地检测到</a:t>
                </a:r>
                <a:r>
                  <a:rPr lang="en-US" altLang="zh-CN" b="1"/>
                  <a:t>LTF</a:t>
                </a:r>
                <a:r>
                  <a:rPr lang="zh-CN" altLang="en-US" b="1"/>
                  <a:t>的插入时刻</a:t>
                </a:r>
                <a:r>
                  <a:rPr lang="en-US" altLang="zh-CN" b="1"/>
                  <a:t>(</a:t>
                </a:r>
                <a:r>
                  <a:rPr lang="zh-CN" altLang="en-US" b="1"/>
                  <a:t>即最高峰在第</a:t>
                </a:r>
                <a:r>
                  <a:rPr lang="en-US" altLang="zh-CN" b="1"/>
                  <a:t>601</a:t>
                </a:r>
                <a:r>
                  <a:rPr lang="zh-CN" altLang="en-US" b="1"/>
                  <a:t>个时间间隔处</a:t>
                </a:r>
                <a:r>
                  <a:rPr lang="en-US" altLang="zh-CN" b="1"/>
                  <a:t>)</a:t>
                </a:r>
                <a:r>
                  <a:rPr lang="zh-CN" altLang="en-US" b="1"/>
                  <a:t>。此外，旁边的一些峰代表我们本地的</a:t>
                </a:r>
                <a:r>
                  <a:rPr lang="en-US" altLang="zh-CN" b="1"/>
                  <a:t>LTF</a:t>
                </a:r>
                <a:r>
                  <a:rPr lang="zh-CN" altLang="en-US" b="1"/>
                  <a:t>与接收到的</a:t>
                </a:r>
                <a:r>
                  <a:rPr lang="en-US" altLang="zh-CN" b="1"/>
                  <a:t>LTF</a:t>
                </a:r>
                <a:r>
                  <a:rPr lang="zh-CN" altLang="en-US" b="1"/>
                  <a:t>部分匹配，也能提前了一些时间，也可能滞后了一</a:t>
                </a:r>
                <a:r>
                  <a:rPr lang="en-US" altLang="zh-CN" b="1"/>
                  <a:t>些时间(</a:t>
                </a:r>
                <a14:m>
                  <m:oMath xmlns:m="http://schemas.openxmlformats.org/officeDocument/2006/math">
                    <m:r>
                      <a:rPr lang="en-US" altLang="zh-CN" b="1">
                        <a:latin typeface="Cambria Math" panose="02040503050406030204" charset="0"/>
                      </a:rPr>
                      <m:t>±</m:t>
                    </m:r>
                    <m:r>
                      <a:rPr lang="en-US" altLang="zh-CN" b="1">
                        <a:latin typeface="Cambria Math" panose="02040503050406030204" charset="0"/>
                      </a:rPr>
                      <m:t>𝟔𝟒</m:t>
                    </m:r>
                    <m:r>
                      <a:rPr lang="en-US" altLang="zh-CN" b="1">
                        <a:latin typeface="Cambria Math" panose="02040503050406030204" charset="0"/>
                      </a:rPr>
                      <m:t>,</m:t>
                    </m:r>
                  </m:oMath>
                </a14:m>
                <a:r>
                  <a:rPr lang="en-US" altLang="zh-CN" b="1"/>
                  <a:t>这是因为部分匹配的话,接收到的序列和本地序列应该差3.2</a:t>
                </a:r>
                <a14:m>
                  <m:oMath xmlns:m="http://schemas.openxmlformats.org/officeDocument/2006/math">
                    <m:r>
                      <a:rPr lang="en-US" altLang="zh-CN" b="1">
                        <a:latin typeface="Cambria Math" panose="02040503050406030204" charset="0"/>
                      </a:rPr>
                      <m:t>𝝁</m:t>
                    </m:r>
                    <m:r>
                      <a:rPr lang="en-US" altLang="zh-CN" b="1">
                        <a:latin typeface="Cambria Math" panose="02040503050406030204" charset="0"/>
                      </a:rPr>
                      <m:t>𝑠</m:t>
                    </m:r>
                    <m:r>
                      <a:rPr lang="en-US" altLang="zh-CN" b="1">
                        <a:latin typeface="Cambria Math" panose="02040503050406030204" charset="0"/>
                      </a:rPr>
                      <m:t>。</m:t>
                    </m:r>
                  </m:oMath>
                </a14:m>
                <a:r>
                  <a:rPr lang="en-US" altLang="zh-CN" b="1"/>
                  <a:t>而一个LTF的总长为8</a:t>
                </a:r>
                <a14:m>
                  <m:oMath xmlns:m="http://schemas.openxmlformats.org/officeDocument/2006/math">
                    <m:r>
                      <a:rPr lang="en-US" altLang="zh-CN" b="1">
                        <a:latin typeface="Cambria Math" panose="02040503050406030204" charset="0"/>
                      </a:rPr>
                      <m:t>𝝁</m:t>
                    </m:r>
                    <m:r>
                      <a:rPr lang="en-US" altLang="zh-CN" b="1">
                        <a:latin typeface="Cambria Math" panose="02040503050406030204" charset="0"/>
                      </a:rPr>
                      <m:t>𝑠</m:t>
                    </m:r>
                    <m:r>
                      <a:rPr lang="en-US" altLang="zh-CN" b="1">
                        <a:latin typeface="Cambria Math" panose="02040503050406030204" charset="0"/>
                      </a:rPr>
                      <m:t>,</m:t>
                    </m:r>
                  </m:oMath>
                </a14:m>
                <a:r>
                  <a:rPr lang="en-US" altLang="zh-CN" b="1"/>
                  <a:t>有160个符号时间长度，因此3.2</a:t>
                </a:r>
                <a14:m>
                  <m:oMath xmlns:m="http://schemas.openxmlformats.org/officeDocument/2006/math">
                    <m:r>
                      <a:rPr lang="en-US" altLang="zh-CN" b="1">
                        <a:latin typeface="Cambria Math" panose="02040503050406030204" charset="0"/>
                      </a:rPr>
                      <m:t>𝝁</m:t>
                    </m:r>
                    <m:r>
                      <a:rPr lang="en-US" altLang="zh-CN" b="1">
                        <a:latin typeface="Cambria Math" panose="02040503050406030204" charset="0"/>
                      </a:rPr>
                      <m:t>𝑠</m:t>
                    </m:r>
                  </m:oMath>
                </a14:m>
                <a:r>
                  <a:rPr lang="en-US" altLang="zh-CN" b="1"/>
                  <a:t>就代表了64个符号时间长度)。</a:t>
                </a:r>
                <a:endParaRPr lang="en-US" altLang="zh-CN" b="1"/>
              </a:p>
            </p:txBody>
          </p:sp>
        </mc:Choice>
        <mc:Fallback>
          <p:sp>
            <p:nvSpPr>
              <p:cNvPr id="7" name="文本框 6"/>
              <p:cNvSpPr txBox="1">
                <a:spLocks noRot="1" noChangeAspect="1" noMove="1" noResize="1" noEditPoints="1" noAdjustHandles="1" noChangeArrowheads="1" noChangeShapeType="1" noTextEdit="1"/>
              </p:cNvSpPr>
              <p:nvPr/>
            </p:nvSpPr>
            <p:spPr>
              <a:xfrm>
                <a:off x="7104380" y="1297305"/>
                <a:ext cx="3923665" cy="4267835"/>
              </a:xfrm>
              <a:prstGeom prst="rect">
                <a:avLst/>
              </a:prstGeom>
              <a:blipFill rotWithShape="1">
                <a:blip r:embed="rId1"/>
                <a:stretch>
                  <a:fillRect/>
                </a:stretch>
              </a:blipFill>
            </p:spPr>
            <p:txBody>
              <a:bodyPr/>
              <a:lstStyle/>
              <a:p>
                <a:r>
                  <a:rPr lang="zh-CN" altLang="en-US">
                    <a:noFill/>
                  </a:rPr>
                  <a:t> </a:t>
                </a:r>
              </a:p>
            </p:txBody>
          </p:sp>
        </mc:Fallback>
      </mc:AlternateContent>
      <p:pic>
        <p:nvPicPr>
          <p:cNvPr id="17" name="图片 16" descr="20220314121611"/>
          <p:cNvPicPr>
            <a:picLocks noChangeAspect="1"/>
          </p:cNvPicPr>
          <p:nvPr>
            <p:custDataLst>
              <p:tags r:id="rId2"/>
            </p:custDataLst>
          </p:nvPr>
        </p:nvPicPr>
        <p:blipFill>
          <a:blip r:embed="rId3"/>
          <a:stretch>
            <a:fillRect/>
          </a:stretch>
        </p:blipFill>
        <p:spPr>
          <a:xfrm>
            <a:off x="407670" y="1060450"/>
            <a:ext cx="6483350" cy="4741545"/>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874665" y="2228279"/>
            <a:ext cx="1835780" cy="2122805"/>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目</a:t>
            </a:r>
            <a:endPar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a:p>
            <a:pPr algn="dist"/>
            <a:r>
              <a:rPr lang="zh-CN"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录</a:t>
            </a:r>
            <a:endParaRPr lang="zh-SG" altLang="en-US" sz="66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nvGrpSpPr>
          <p:cNvPr id="33" name="组合 32"/>
          <p:cNvGrpSpPr/>
          <p:nvPr/>
        </p:nvGrpSpPr>
        <p:grpSpPr>
          <a:xfrm>
            <a:off x="4440108" y="908749"/>
            <a:ext cx="2792328" cy="556383"/>
            <a:chOff x="4299773" y="1452059"/>
            <a:chExt cx="2792328" cy="556383"/>
          </a:xfrm>
        </p:grpSpPr>
        <p:sp>
          <p:nvSpPr>
            <p:cNvPr id="9" name="矩形 8"/>
            <p:cNvSpPr/>
            <p:nvPr/>
          </p:nvSpPr>
          <p:spPr>
            <a:xfrm>
              <a:off x="4955326" y="1486472"/>
              <a:ext cx="2136775" cy="521970"/>
            </a:xfrm>
            <a:prstGeom prst="rect">
              <a:avLst/>
            </a:prstGeom>
          </p:spPr>
          <p:txBody>
            <a:bodyPr wrap="none">
              <a:spAutoFit/>
            </a:bodyPr>
            <a:lstStyle/>
            <a:p>
              <a:pPr>
                <a:spcBef>
                  <a:spcPts val="1200"/>
                </a:spcBef>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Task O</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verall</a:t>
              </a:r>
              <a:endParaRPr lang="en-US" altLang="zh-CN" sz="28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2" name="组合 11"/>
            <p:cNvGrpSpPr/>
            <p:nvPr/>
          </p:nvGrpSpPr>
          <p:grpSpPr>
            <a:xfrm>
              <a:off x="4299773" y="1452059"/>
              <a:ext cx="530492" cy="530492"/>
              <a:chOff x="5416598" y="4355615"/>
              <a:chExt cx="530492" cy="530492"/>
            </a:xfrm>
          </p:grpSpPr>
          <p:sp>
            <p:nvSpPr>
              <p:cNvPr id="10" name="矩形: 圆角 9"/>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latin typeface="Times New Roman" panose="02020603050405020304" pitchFamily="18" charset="0"/>
                  <a:cs typeface="Times New Roman" panose="02020603050405020304" pitchFamily="18" charset="0"/>
                </a:endParaRPr>
              </a:p>
            </p:txBody>
          </p:sp>
          <p:sp>
            <p:nvSpPr>
              <p:cNvPr id="11" name="矩形: 圆角 10"/>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1</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grpSp>
      <p:grpSp>
        <p:nvGrpSpPr>
          <p:cNvPr id="34" name="组合 33"/>
          <p:cNvGrpSpPr/>
          <p:nvPr/>
        </p:nvGrpSpPr>
        <p:grpSpPr>
          <a:xfrm>
            <a:off x="4440108" y="1989045"/>
            <a:ext cx="965433" cy="530492"/>
            <a:chOff x="4299773" y="2134951"/>
            <a:chExt cx="965433" cy="530492"/>
          </a:xfrm>
        </p:grpSpPr>
        <p:grpSp>
          <p:nvGrpSpPr>
            <p:cNvPr id="13" name="组合 12"/>
            <p:cNvGrpSpPr/>
            <p:nvPr/>
          </p:nvGrpSpPr>
          <p:grpSpPr>
            <a:xfrm>
              <a:off x="4299773" y="2134951"/>
              <a:ext cx="530492" cy="530492"/>
              <a:chOff x="5416598" y="4355615"/>
              <a:chExt cx="530492" cy="530492"/>
            </a:xfrm>
          </p:grpSpPr>
          <p:sp>
            <p:nvSpPr>
              <p:cNvPr id="14" name="矩形: 圆角 13"/>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5" name="矩形: 圆角 14"/>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2</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8" name="矩形 27"/>
            <p:cNvSpPr/>
            <p:nvPr/>
          </p:nvSpPr>
          <p:spPr>
            <a:xfrm>
              <a:off x="4955326" y="2169364"/>
              <a:ext cx="309880" cy="398780"/>
            </a:xfrm>
            <a:prstGeom prst="rect">
              <a:avLst/>
            </a:prstGeom>
          </p:spPr>
          <p:txBody>
            <a:bodyPr wrap="none">
              <a:spAutoFit/>
            </a:bodyPr>
            <a:lstStyle/>
            <a:p>
              <a:endParaRPr lang="en-US" altLang="zh-CN" sz="2000" b="1" dirty="0">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4440108" y="1988694"/>
            <a:ext cx="3584173" cy="1535574"/>
            <a:chOff x="4299773" y="1812761"/>
            <a:chExt cx="3584173" cy="1535574"/>
          </a:xfrm>
        </p:grpSpPr>
        <p:grpSp>
          <p:nvGrpSpPr>
            <p:cNvPr id="16" name="组合 15"/>
            <p:cNvGrpSpPr/>
            <p:nvPr/>
          </p:nvGrpSpPr>
          <p:grpSpPr>
            <a:xfrm>
              <a:off x="4299773" y="2817843"/>
              <a:ext cx="530492" cy="530492"/>
              <a:chOff x="5416598" y="4355615"/>
              <a:chExt cx="530492" cy="530492"/>
            </a:xfrm>
          </p:grpSpPr>
          <p:sp>
            <p:nvSpPr>
              <p:cNvPr id="17" name="矩形: 圆角 16"/>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8" name="矩形: 圆角 1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3</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9" name="矩形 28"/>
            <p:cNvSpPr/>
            <p:nvPr/>
          </p:nvSpPr>
          <p:spPr>
            <a:xfrm>
              <a:off x="4955326" y="1812761"/>
              <a:ext cx="2928620" cy="52197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Ideas and M</a:t>
              </a:r>
              <a:r>
                <a:rPr lang="en-US" altLang="zh-CN" sz="2800" b="1" dirty="0">
                  <a:latin typeface="Times New Roman" panose="02020603050405020304" pitchFamily="18" charset="0"/>
                  <a:cs typeface="Times New Roman" panose="02020603050405020304" pitchFamily="18" charset="0"/>
                </a:rPr>
                <a:t>ethod</a:t>
              </a:r>
              <a:endParaRPr lang="en-US" altLang="zh-CN" sz="2800" b="1" dirty="0">
                <a:latin typeface="Times New Roman" panose="02020603050405020304" pitchFamily="18" charset="0"/>
                <a:cs typeface="Times New Roman" panose="02020603050405020304" pitchFamily="18" charset="0"/>
              </a:endParaRPr>
            </a:p>
          </p:txBody>
        </p:sp>
      </p:grpSp>
      <p:sp>
        <p:nvSpPr>
          <p:cNvPr id="30" name="矩形 29"/>
          <p:cNvSpPr/>
          <p:nvPr/>
        </p:nvSpPr>
        <p:spPr>
          <a:xfrm>
            <a:off x="5095875" y="2981325"/>
            <a:ext cx="2520950" cy="521970"/>
          </a:xfrm>
          <a:prstGeom prst="rect">
            <a:avLst/>
          </a:prstGeom>
        </p:spPr>
        <p:txBody>
          <a:bodyPr wrap="none">
            <a:spAutoFit/>
          </a:bodyPr>
          <a:lstStyle/>
          <a:p>
            <a:r>
              <a:rPr lang="en-US" altLang="zh-CN" sz="2800" b="1" dirty="0">
                <a:latin typeface="Times New Roman" panose="02020603050405020304" pitchFamily="18" charset="0"/>
                <a:cs typeface="Times New Roman" panose="02020603050405020304" pitchFamily="18" charset="0"/>
              </a:rPr>
              <a:t>Task 1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grpSp>
        <p:nvGrpSpPr>
          <p:cNvPr id="32" name="组合 31"/>
          <p:cNvGrpSpPr/>
          <p:nvPr/>
        </p:nvGrpSpPr>
        <p:grpSpPr>
          <a:xfrm>
            <a:off x="4439920" y="3140710"/>
            <a:ext cx="2317750" cy="1356707"/>
            <a:chOff x="4299773" y="2679701"/>
            <a:chExt cx="2100917" cy="1356652"/>
          </a:xfrm>
        </p:grpSpPr>
        <p:grpSp>
          <p:nvGrpSpPr>
            <p:cNvPr id="37" name="组合 36"/>
            <p:cNvGrpSpPr/>
            <p:nvPr/>
          </p:nvGrpSpPr>
          <p:grpSpPr>
            <a:xfrm>
              <a:off x="4299773" y="3506149"/>
              <a:ext cx="477167" cy="530204"/>
              <a:chOff x="5416598" y="4355615"/>
              <a:chExt cx="477167" cy="530204"/>
            </a:xfrm>
          </p:grpSpPr>
          <p:sp>
            <p:nvSpPr>
              <p:cNvPr id="39" name="矩形: 圆角 38"/>
              <p:cNvSpPr/>
              <p:nvPr/>
            </p:nvSpPr>
            <p:spPr>
              <a:xfrm>
                <a:off x="5416598" y="4355615"/>
                <a:ext cx="477167" cy="530204"/>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solidFill>
                    <a:srgbClr val="378DC0"/>
                  </a:solidFill>
                  <a:latin typeface="Times New Roman" panose="02020603050405020304" pitchFamily="18" charset="0"/>
                  <a:cs typeface="Times New Roman" panose="02020603050405020304" pitchFamily="18" charset="0"/>
                </a:endParaRPr>
              </a:p>
            </p:txBody>
          </p:sp>
          <p:sp>
            <p:nvSpPr>
              <p:cNvPr id="40" name="矩形: 圆角 39"/>
              <p:cNvSpPr/>
              <p:nvPr/>
            </p:nvSpPr>
            <p:spPr>
              <a:xfrm>
                <a:off x="5492576" y="4431812"/>
                <a:ext cx="332118" cy="3778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378DC0"/>
                    </a:solidFill>
                    <a:latin typeface="Times New Roman" panose="02020603050405020304" pitchFamily="18" charset="0"/>
                    <a:cs typeface="Times New Roman" panose="02020603050405020304" pitchFamily="18" charset="0"/>
                  </a:rPr>
                  <a:t>4</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38" name="矩形 37"/>
            <p:cNvSpPr/>
            <p:nvPr/>
          </p:nvSpPr>
          <p:spPr>
            <a:xfrm>
              <a:off x="5022719" y="2679701"/>
              <a:ext cx="1377971" cy="398764"/>
            </a:xfrm>
            <a:prstGeom prst="rect">
              <a:avLst/>
            </a:prstGeom>
          </p:spPr>
          <p:txBody>
            <a:bodyPr wrap="square">
              <a:spAutoFit/>
            </a:bodyPr>
            <a:lstStyle/>
            <a:p>
              <a:endParaRPr lang="zh-CN" altLang="en-US" sz="2000" b="1" dirty="0">
                <a:latin typeface="Times New Roman" panose="02020603050405020304" pitchFamily="18" charset="0"/>
                <a:cs typeface="Times New Roman" panose="02020603050405020304" pitchFamily="18" charset="0"/>
              </a:endParaRPr>
            </a:p>
          </p:txBody>
        </p:sp>
      </p:grpSp>
      <p:sp>
        <p:nvSpPr>
          <p:cNvPr id="2" name="文本框 1"/>
          <p:cNvSpPr txBox="1"/>
          <p:nvPr/>
        </p:nvSpPr>
        <p:spPr>
          <a:xfrm>
            <a:off x="5095875" y="3955415"/>
            <a:ext cx="2586990" cy="521970"/>
          </a:xfrm>
          <a:prstGeom prst="rect">
            <a:avLst/>
          </a:prstGeom>
          <a:noFill/>
        </p:spPr>
        <p:txBody>
          <a:bodyPr wrap="square" rtlCol="0">
            <a:spAutoFit/>
          </a:bodyPr>
          <a:p>
            <a:r>
              <a:rPr lang="en-US" altLang="zh-CN" sz="2800" b="1" dirty="0">
                <a:latin typeface="Times New Roman" panose="02020603050405020304" pitchFamily="18" charset="0"/>
                <a:cs typeface="Times New Roman" panose="02020603050405020304" pitchFamily="18" charset="0"/>
              </a:rPr>
              <a:t>Task 2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095875" y="4824095"/>
            <a:ext cx="2586990" cy="521970"/>
          </a:xfrm>
          <a:prstGeom prst="rect">
            <a:avLst/>
          </a:prstGeom>
          <a:noFill/>
        </p:spPr>
        <p:txBody>
          <a:bodyPr wrap="square" rtlCol="0">
            <a:spAutoFit/>
          </a:bodyPr>
          <a:p>
            <a:r>
              <a:rPr lang="en-US" altLang="zh-CN" sz="2800" b="1" dirty="0">
                <a:latin typeface="Times New Roman" panose="02020603050405020304" pitchFamily="18" charset="0"/>
                <a:cs typeface="Times New Roman" panose="02020603050405020304" pitchFamily="18" charset="0"/>
              </a:rPr>
              <a:t>Task 3 S</a:t>
            </a:r>
            <a:r>
              <a:rPr lang="en-US" altLang="zh-CN" sz="2800" b="1" dirty="0">
                <a:latin typeface="Times New Roman" panose="02020603050405020304" pitchFamily="18" charset="0"/>
                <a:cs typeface="Times New Roman" panose="02020603050405020304" pitchFamily="18" charset="0"/>
              </a:rPr>
              <a:t>olution</a:t>
            </a:r>
            <a:endParaRPr lang="en-US" altLang="zh-CN" sz="2800" b="1"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4442013" y="4850355"/>
            <a:ext cx="965433" cy="530492"/>
            <a:chOff x="4299773" y="2134951"/>
            <a:chExt cx="965433" cy="530492"/>
          </a:xfrm>
        </p:grpSpPr>
        <p:grpSp>
          <p:nvGrpSpPr>
            <p:cNvPr id="5" name="组合 4"/>
            <p:cNvGrpSpPr/>
            <p:nvPr/>
          </p:nvGrpSpPr>
          <p:grpSpPr>
            <a:xfrm>
              <a:off x="4299773" y="2134951"/>
              <a:ext cx="530492" cy="530492"/>
              <a:chOff x="5416598" y="4355615"/>
              <a:chExt cx="530492" cy="530492"/>
            </a:xfrm>
          </p:grpSpPr>
          <p:sp>
            <p:nvSpPr>
              <p:cNvPr id="8" name="矩形: 圆角 13"/>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SG" altLang="en-US">
                  <a:latin typeface="Times New Roman" panose="02020603050405020304" pitchFamily="18" charset="0"/>
                  <a:cs typeface="Times New Roman" panose="02020603050405020304" pitchFamily="18" charset="0"/>
                </a:endParaRPr>
              </a:p>
            </p:txBody>
          </p:sp>
          <p:sp>
            <p:nvSpPr>
              <p:cNvPr id="19" name="矩形: 圆角 14"/>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SG" sz="3200" b="1" dirty="0">
                    <a:solidFill>
                      <a:srgbClr val="378DC0"/>
                    </a:solidFill>
                    <a:latin typeface="Times New Roman" panose="02020603050405020304" pitchFamily="18" charset="0"/>
                    <a:cs typeface="Times New Roman" panose="02020603050405020304" pitchFamily="18" charset="0"/>
                  </a:rPr>
                  <a:t>5</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0" name="矩形 19"/>
            <p:cNvSpPr/>
            <p:nvPr/>
          </p:nvSpPr>
          <p:spPr>
            <a:xfrm>
              <a:off x="4955326" y="2169364"/>
              <a:ext cx="309880" cy="398780"/>
            </a:xfrm>
            <a:prstGeom prst="rect">
              <a:avLst/>
            </a:prstGeom>
          </p:spPr>
          <p:txBody>
            <a:bodyPr wrap="none">
              <a:spAutoFit/>
            </a:bodyPr>
            <a:p>
              <a:endParaRPr lang="en-US" altLang="zh-CN" sz="2000" b="1"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4442013" y="5733640"/>
            <a:ext cx="965433" cy="530492"/>
            <a:chOff x="4299773" y="2134951"/>
            <a:chExt cx="965433" cy="530492"/>
          </a:xfrm>
        </p:grpSpPr>
        <p:grpSp>
          <p:nvGrpSpPr>
            <p:cNvPr id="22" name="组合 21"/>
            <p:cNvGrpSpPr/>
            <p:nvPr/>
          </p:nvGrpSpPr>
          <p:grpSpPr>
            <a:xfrm>
              <a:off x="4299773" y="2134951"/>
              <a:ext cx="530492" cy="530492"/>
              <a:chOff x="5416598" y="4355615"/>
              <a:chExt cx="530492" cy="530492"/>
            </a:xfrm>
          </p:grpSpPr>
          <p:sp>
            <p:nvSpPr>
              <p:cNvPr id="23" name="矩形: 圆角 13"/>
              <p:cNvSpPr/>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24" name="矩形: 圆角 14"/>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latin typeface="Times New Roman" panose="02020603050405020304" pitchFamily="18" charset="0"/>
                    <a:cs typeface="Times New Roman" panose="02020603050405020304" pitchFamily="18" charset="0"/>
                  </a:rPr>
                  <a:t>6</a:t>
                </a:r>
                <a:endParaRPr lang="en-US" altLang="zh-SG" sz="3200" b="1" dirty="0">
                  <a:solidFill>
                    <a:srgbClr val="378DC0"/>
                  </a:solidFill>
                  <a:latin typeface="Times New Roman" panose="02020603050405020304" pitchFamily="18" charset="0"/>
                  <a:cs typeface="Times New Roman" panose="02020603050405020304" pitchFamily="18" charset="0"/>
                </a:endParaRPr>
              </a:p>
            </p:txBody>
          </p:sp>
        </p:grpSp>
        <p:sp>
          <p:nvSpPr>
            <p:cNvPr id="25" name="矩形 24"/>
            <p:cNvSpPr/>
            <p:nvPr/>
          </p:nvSpPr>
          <p:spPr>
            <a:xfrm>
              <a:off x="4955326" y="2169364"/>
              <a:ext cx="309880" cy="398780"/>
            </a:xfrm>
            <a:prstGeom prst="rect">
              <a:avLst/>
            </a:prstGeom>
          </p:spPr>
          <p:txBody>
            <a:bodyPr wrap="none">
              <a:spAutoFit/>
            </a:bodyPr>
            <a:lstStyle/>
            <a:p>
              <a:endParaRPr lang="en-US" altLang="zh-CN" sz="2000" b="1" dirty="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095875" y="5732145"/>
            <a:ext cx="5224780" cy="521970"/>
          </a:xfrm>
          <a:prstGeom prst="rect">
            <a:avLst/>
          </a:prstGeom>
          <a:noFill/>
        </p:spPr>
        <p:txBody>
          <a:bodyPr wrap="square" rtlCol="0">
            <a:spAutoFit/>
          </a:bodyPr>
          <a:p>
            <a:r>
              <a:rPr lang="en-US" altLang="zh-CN" sz="2800" b="1" dirty="0">
                <a:latin typeface="Times New Roman" panose="02020603050405020304" pitchFamily="18" charset="0"/>
                <a:cs typeface="Times New Roman" panose="02020603050405020304" pitchFamily="18" charset="0"/>
              </a:rPr>
              <a:t>Summary and E</a:t>
            </a:r>
            <a:r>
              <a:rPr lang="en-US" altLang="zh-CN" sz="2800" b="1" dirty="0">
                <a:latin typeface="Times New Roman" panose="02020603050405020304" pitchFamily="18" charset="0"/>
                <a:cs typeface="Times New Roman" panose="02020603050405020304" pitchFamily="18" charset="0"/>
              </a:rPr>
              <a:t>xperience</a:t>
            </a:r>
            <a:endParaRPr lang="en-US" altLang="zh-CN" sz="28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343660" y="6093460"/>
            <a:ext cx="5778500" cy="368300"/>
          </a:xfrm>
          <a:prstGeom prst="rect">
            <a:avLst/>
          </a:prstGeom>
          <a:noFill/>
        </p:spPr>
        <p:txBody>
          <a:bodyPr wrap="square" rtlCol="0">
            <a:spAutoFit/>
          </a:bodyPr>
          <a:p>
            <a:r>
              <a:rPr lang="en-US" altLang="zh-CN" b="1"/>
              <a:t>AWGN</a:t>
            </a:r>
            <a:r>
              <a:rPr lang="zh-CN" altLang="en-US" b="1"/>
              <a:t>信道下同步错误</a:t>
            </a:r>
            <a:r>
              <a:rPr lang="zh-CN" altLang="en-US" b="1"/>
              <a:t>率方差与信噪比之间的</a:t>
            </a:r>
            <a:r>
              <a:rPr lang="zh-CN" altLang="en-US" b="1"/>
              <a:t>关系</a:t>
            </a:r>
            <a:endParaRPr lang="zh-CN" altLang="en-US" b="1"/>
          </a:p>
        </p:txBody>
      </p:sp>
      <p:sp>
        <p:nvSpPr>
          <p:cNvPr id="7" name="文本框 6"/>
          <p:cNvSpPr txBox="1"/>
          <p:nvPr/>
        </p:nvSpPr>
        <p:spPr>
          <a:xfrm>
            <a:off x="7104380" y="1700530"/>
            <a:ext cx="3923665" cy="368300"/>
          </a:xfrm>
          <a:prstGeom prst="rect">
            <a:avLst/>
          </a:prstGeom>
          <a:noFill/>
        </p:spPr>
        <p:txBody>
          <a:bodyPr wrap="square" rtlCol="0">
            <a:spAutoFit/>
          </a:bodyPr>
          <a:p>
            <a:pPr algn="just"/>
            <a:r>
              <a:rPr lang="en-US" altLang="zh-CN" b="1"/>
              <a:t>         </a:t>
            </a:r>
            <a:endParaRPr lang="en-US" altLang="zh-CN" b="1"/>
          </a:p>
        </p:txBody>
      </p:sp>
      <p:pic>
        <p:nvPicPr>
          <p:cNvPr id="2" name="图片 1" descr="20220314122117"/>
          <p:cNvPicPr>
            <a:picLocks noChangeAspect="1"/>
          </p:cNvPicPr>
          <p:nvPr/>
        </p:nvPicPr>
        <p:blipFill>
          <a:blip r:embed="rId1"/>
          <a:stretch>
            <a:fillRect/>
          </a:stretch>
        </p:blipFill>
        <p:spPr>
          <a:xfrm>
            <a:off x="551815" y="1062990"/>
            <a:ext cx="6467475" cy="4886325"/>
          </a:xfrm>
          <a:prstGeom prst="rect">
            <a:avLst/>
          </a:prstGeom>
        </p:spPr>
      </p:pic>
      <p:sp>
        <p:nvSpPr>
          <p:cNvPr id="3" name="文本框 2"/>
          <p:cNvSpPr txBox="1"/>
          <p:nvPr/>
        </p:nvSpPr>
        <p:spPr>
          <a:xfrm>
            <a:off x="7392670" y="1628775"/>
            <a:ext cx="4034155" cy="3692525"/>
          </a:xfrm>
          <a:prstGeom prst="rect">
            <a:avLst/>
          </a:prstGeom>
          <a:noFill/>
        </p:spPr>
        <p:txBody>
          <a:bodyPr wrap="square" rtlCol="0">
            <a:spAutoFit/>
          </a:bodyPr>
          <a:p>
            <a:r>
              <a:rPr lang="zh-CN" altLang="en-US" b="1"/>
              <a:t>首先在</a:t>
            </a:r>
            <a:r>
              <a:rPr lang="en-US" altLang="zh-CN" b="1"/>
              <a:t>AWGN</a:t>
            </a:r>
            <a:r>
              <a:rPr lang="zh-CN" altLang="en-US" b="1"/>
              <a:t>信道下，我们进行了</a:t>
            </a:r>
            <a:r>
              <a:rPr lang="en-US" altLang="zh-CN" b="1"/>
              <a:t>10</a:t>
            </a:r>
            <a:r>
              <a:rPr lang="zh-CN" altLang="en-US" b="1"/>
              <a:t>次统计，每次统计中进行了</a:t>
            </a:r>
            <a:r>
              <a:rPr lang="en-US" altLang="zh-CN" b="1"/>
              <a:t>100</a:t>
            </a:r>
            <a:r>
              <a:rPr lang="zh-CN" altLang="en-US" b="1"/>
              <a:t>次实验。在每次实验中，我们检测：如果最高峰值不在</a:t>
            </a:r>
            <a:r>
              <a:rPr lang="en-US" altLang="zh-CN" b="1"/>
              <a:t>601</a:t>
            </a:r>
            <a:r>
              <a:rPr lang="zh-CN" altLang="en-US" b="1"/>
              <a:t>处，则表明接收到的</a:t>
            </a:r>
            <a:r>
              <a:rPr lang="en-US" altLang="zh-CN" b="1"/>
              <a:t>LTF</a:t>
            </a:r>
            <a:r>
              <a:rPr lang="zh-CN" altLang="en-US" b="1"/>
              <a:t>与本地序列并不同步，出现错误。将这</a:t>
            </a:r>
            <a:r>
              <a:rPr lang="en-US" altLang="zh-CN" b="1"/>
              <a:t>100</a:t>
            </a:r>
            <a:r>
              <a:rPr lang="zh-CN" altLang="en-US" b="1"/>
              <a:t>实验中出现的错误实验数除以</a:t>
            </a:r>
            <a:r>
              <a:rPr lang="en-US" altLang="zh-CN" b="1"/>
              <a:t>100</a:t>
            </a:r>
            <a:r>
              <a:rPr lang="zh-CN" altLang="en-US" b="1"/>
              <a:t>即可得到错误率，通过</a:t>
            </a:r>
            <a:r>
              <a:rPr lang="en-US" altLang="zh-CN" b="1"/>
              <a:t>10</a:t>
            </a:r>
            <a:r>
              <a:rPr lang="zh-CN" altLang="en-US" b="1"/>
              <a:t>次统计计算出的错误率方差与信噪比的关系如左图所示。从左图可以看出：随着噪声功率的增大，错误率的方差呈现增大的趋势，但是由于统计次数过少的缘故在某些</a:t>
            </a:r>
            <a:r>
              <a:rPr lang="en-US" altLang="zh-CN" b="1"/>
              <a:t>SNR</a:t>
            </a:r>
            <a:r>
              <a:rPr lang="zh-CN" altLang="en-US" b="1"/>
              <a:t>处错误方差呈现出了一些起伏与</a:t>
            </a:r>
            <a:r>
              <a:rPr lang="zh-CN" altLang="en-US" b="1"/>
              <a:t>波动。</a:t>
            </a:r>
            <a:endParaRPr lang="zh-CN" altLang="en-US" b="1"/>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199515" y="5977255"/>
            <a:ext cx="5778500" cy="368300"/>
          </a:xfrm>
          <a:prstGeom prst="rect">
            <a:avLst/>
          </a:prstGeom>
          <a:noFill/>
        </p:spPr>
        <p:txBody>
          <a:bodyPr wrap="square" rtlCol="0">
            <a:spAutoFit/>
          </a:bodyPr>
          <a:p>
            <a:r>
              <a:rPr lang="zh-CN" altLang="en-US" b="1">
                <a:sym typeface="+mn-ea"/>
              </a:rPr>
              <a:t>多径</a:t>
            </a:r>
            <a:r>
              <a:rPr lang="zh-CN" altLang="en-US" b="1">
                <a:sym typeface="+mn-ea"/>
              </a:rPr>
              <a:t>效应下</a:t>
            </a:r>
            <a:r>
              <a:rPr lang="en-US" altLang="zh-CN" b="1">
                <a:sym typeface="+mn-ea"/>
              </a:rPr>
              <a:t>LTF</a:t>
            </a:r>
            <a:r>
              <a:rPr lang="zh-CN" altLang="en-US" b="1">
                <a:sym typeface="+mn-ea"/>
              </a:rPr>
              <a:t>同步接收信号的检测</a:t>
            </a:r>
            <a:endParaRPr lang="zh-CN" altLang="en-US" b="1"/>
          </a:p>
        </p:txBody>
      </p:sp>
      <p:sp>
        <p:nvSpPr>
          <p:cNvPr id="7" name="文本框 6"/>
          <p:cNvSpPr txBox="1"/>
          <p:nvPr/>
        </p:nvSpPr>
        <p:spPr>
          <a:xfrm>
            <a:off x="7104380" y="1700530"/>
            <a:ext cx="3923665" cy="368300"/>
          </a:xfrm>
          <a:prstGeom prst="rect">
            <a:avLst/>
          </a:prstGeom>
          <a:noFill/>
        </p:spPr>
        <p:txBody>
          <a:bodyPr wrap="square" rtlCol="0">
            <a:spAutoFit/>
          </a:bodyPr>
          <a:p>
            <a:pPr algn="just"/>
            <a:r>
              <a:rPr lang="en-US" altLang="zh-CN" b="1"/>
              <a:t>         </a:t>
            </a:r>
            <a:endParaRPr lang="en-US" altLang="zh-CN" b="1"/>
          </a:p>
        </p:txBody>
      </p:sp>
      <p:pic>
        <p:nvPicPr>
          <p:cNvPr id="3" name="图片 2" descr="20220314122340"/>
          <p:cNvPicPr>
            <a:picLocks noChangeAspect="1"/>
          </p:cNvPicPr>
          <p:nvPr/>
        </p:nvPicPr>
        <p:blipFill>
          <a:blip r:embed="rId1"/>
          <a:stretch>
            <a:fillRect/>
          </a:stretch>
        </p:blipFill>
        <p:spPr>
          <a:xfrm>
            <a:off x="236855" y="1052830"/>
            <a:ext cx="6296025" cy="4924425"/>
          </a:xfrm>
          <a:prstGeom prst="rect">
            <a:avLst/>
          </a:prstGeom>
        </p:spPr>
      </p:pic>
      <p:sp>
        <p:nvSpPr>
          <p:cNvPr id="2" name="文本框 1"/>
          <p:cNvSpPr txBox="1"/>
          <p:nvPr/>
        </p:nvSpPr>
        <p:spPr>
          <a:xfrm>
            <a:off x="6744335" y="1322070"/>
            <a:ext cx="5089525" cy="4246245"/>
          </a:xfrm>
          <a:prstGeom prst="rect">
            <a:avLst/>
          </a:prstGeom>
          <a:noFill/>
        </p:spPr>
        <p:txBody>
          <a:bodyPr wrap="square" rtlCol="0">
            <a:spAutoFit/>
          </a:bodyPr>
          <a:p>
            <a:pPr algn="just"/>
            <a:r>
              <a:rPr lang="en-US" altLang="zh-CN" b="1"/>
              <a:t>         </a:t>
            </a:r>
            <a:r>
              <a:rPr lang="zh-CN" altLang="en-US" b="1"/>
              <a:t>接下来，我们模拟多径效应下对</a:t>
            </a:r>
            <a:r>
              <a:rPr lang="en-US" altLang="zh-CN" b="1"/>
              <a:t>LTF</a:t>
            </a:r>
            <a:r>
              <a:rPr lang="zh-CN" altLang="en-US" b="1"/>
              <a:t>的同步性检测。在前面的代码中，我们展示了我们生成多径信道的方法：就是用加入</a:t>
            </a:r>
            <a:r>
              <a:rPr lang="en-US" altLang="zh-CN" b="1"/>
              <a:t>LTF</a:t>
            </a:r>
            <a:r>
              <a:rPr lang="zh-CN" altLang="en-US" b="1"/>
              <a:t>之后的信道和一个行向量进行卷积，这个行向量第一个元素为</a:t>
            </a:r>
            <a:r>
              <a:rPr lang="en-US" altLang="zh-CN" b="1"/>
              <a:t>1</a:t>
            </a:r>
            <a:r>
              <a:rPr lang="zh-CN" altLang="en-US" b="1"/>
              <a:t>，在间隔了一个</a:t>
            </a:r>
            <a:r>
              <a:rPr lang="en-US" altLang="zh-CN" b="1"/>
              <a:t>0</a:t>
            </a:r>
            <a:r>
              <a:rPr lang="zh-CN" altLang="en-US" b="1"/>
              <a:t>之后最后一个元素是</a:t>
            </a:r>
            <a:r>
              <a:rPr lang="en-US" altLang="zh-CN" b="1"/>
              <a:t>0.8(</a:t>
            </a:r>
            <a:r>
              <a:rPr lang="zh-CN" altLang="en-US" b="1"/>
              <a:t>比第一个元素小，模拟经过绕射、散射的衰减信号经过一些时间间隔后抵达接收机的过程</a:t>
            </a:r>
            <a:r>
              <a:rPr lang="en-US" altLang="zh-CN" b="1"/>
              <a:t>)</a:t>
            </a:r>
            <a:r>
              <a:rPr lang="zh-CN" altLang="en-US" b="1"/>
              <a:t>。那么将这个与多径效应结合的信道通过互相关方法后得到的图像如左图所示。从图中可以看到，多径效应产生的峰值紧挨着原信道产生的峰值，且最高的峰值仍然是原信道我们插入</a:t>
            </a:r>
            <a:r>
              <a:rPr lang="en-US" altLang="zh-CN" b="1"/>
              <a:t>LTF</a:t>
            </a:r>
            <a:r>
              <a:rPr lang="zh-CN" altLang="en-US" b="1"/>
              <a:t>序列的时刻。因此，当噪声功率较小</a:t>
            </a:r>
            <a:r>
              <a:rPr lang="en-US" altLang="zh-CN" b="1"/>
              <a:t>(</a:t>
            </a:r>
            <a:r>
              <a:rPr lang="zh-CN" altLang="en-US" b="1"/>
              <a:t>左图的噪声功率为</a:t>
            </a:r>
            <a:r>
              <a:rPr lang="en-US" altLang="zh-CN" b="1"/>
              <a:t>0</a:t>
            </a:r>
            <a:r>
              <a:rPr lang="zh-CN" altLang="en-US" b="1"/>
              <a:t>，仅存在</a:t>
            </a:r>
            <a:r>
              <a:rPr lang="en-US" altLang="zh-CN" b="1"/>
              <a:t>AWGN</a:t>
            </a:r>
            <a:r>
              <a:rPr lang="zh-CN" altLang="en-US" b="1"/>
              <a:t>信道插入的高斯白噪声</a:t>
            </a:r>
            <a:r>
              <a:rPr lang="en-US" altLang="zh-CN" b="1"/>
              <a:t>)</a:t>
            </a:r>
            <a:r>
              <a:rPr lang="zh-CN" altLang="en-US" b="1"/>
              <a:t>的情况下，即便传播过程中产生多径效应，</a:t>
            </a:r>
            <a:r>
              <a:rPr lang="en-US" altLang="zh-CN" b="1"/>
              <a:t>LTF</a:t>
            </a:r>
            <a:r>
              <a:rPr lang="zh-CN" altLang="en-US" b="1"/>
              <a:t>在接收机处也能达到不错的同步</a:t>
            </a:r>
            <a:r>
              <a:rPr lang="zh-CN" altLang="en-US" b="1"/>
              <a:t>效果。</a:t>
            </a:r>
            <a:endParaRPr lang="zh-CN" altLang="en-US" b="1"/>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911860" y="6092825"/>
            <a:ext cx="5778500" cy="368300"/>
          </a:xfrm>
          <a:prstGeom prst="rect">
            <a:avLst/>
          </a:prstGeom>
          <a:noFill/>
        </p:spPr>
        <p:txBody>
          <a:bodyPr wrap="square" rtlCol="0">
            <a:spAutoFit/>
          </a:bodyPr>
          <a:p>
            <a:r>
              <a:rPr lang="zh-CN" altLang="en-US" b="1"/>
              <a:t>多径效应下同步</a:t>
            </a:r>
            <a:r>
              <a:rPr lang="zh-CN" altLang="en-US" b="1"/>
              <a:t>错误率方差与信噪比之间的</a:t>
            </a:r>
            <a:r>
              <a:rPr lang="zh-CN" altLang="en-US" b="1"/>
              <a:t>关系</a:t>
            </a:r>
            <a:endParaRPr lang="zh-CN" altLang="en-US" b="1"/>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pic>
        <p:nvPicPr>
          <p:cNvPr id="3" name="图片 2" descr="20220314122627"/>
          <p:cNvPicPr>
            <a:picLocks noChangeAspect="1"/>
          </p:cNvPicPr>
          <p:nvPr/>
        </p:nvPicPr>
        <p:blipFill>
          <a:blip r:embed="rId1"/>
          <a:stretch>
            <a:fillRect/>
          </a:stretch>
        </p:blipFill>
        <p:spPr>
          <a:xfrm>
            <a:off x="236855" y="1011555"/>
            <a:ext cx="6343650" cy="4953000"/>
          </a:xfrm>
          <a:prstGeom prst="rect">
            <a:avLst/>
          </a:prstGeom>
        </p:spPr>
      </p:pic>
      <p:sp>
        <p:nvSpPr>
          <p:cNvPr id="2" name="文本框 1"/>
          <p:cNvSpPr txBox="1"/>
          <p:nvPr/>
        </p:nvSpPr>
        <p:spPr>
          <a:xfrm>
            <a:off x="6744335" y="1015365"/>
            <a:ext cx="5089525" cy="5354320"/>
          </a:xfrm>
          <a:prstGeom prst="rect">
            <a:avLst/>
          </a:prstGeom>
          <a:noFill/>
        </p:spPr>
        <p:txBody>
          <a:bodyPr wrap="square" rtlCol="0">
            <a:spAutoFit/>
          </a:bodyPr>
          <a:p>
            <a:pPr algn="just"/>
            <a:r>
              <a:rPr lang="en-US" altLang="zh-CN" b="1"/>
              <a:t>        </a:t>
            </a:r>
            <a:r>
              <a:rPr lang="zh-CN" altLang="en-US" b="1"/>
              <a:t>之后，与</a:t>
            </a:r>
            <a:r>
              <a:rPr lang="en-US" altLang="zh-CN" b="1"/>
              <a:t>AWGN</a:t>
            </a:r>
            <a:r>
              <a:rPr lang="zh-CN" altLang="en-US" b="1"/>
              <a:t>信道的仿真方式相似。我们仍然在每个</a:t>
            </a:r>
            <a:r>
              <a:rPr lang="en-US" altLang="zh-CN" b="1"/>
              <a:t>SNR</a:t>
            </a:r>
            <a:r>
              <a:rPr lang="zh-CN" altLang="en-US" b="1"/>
              <a:t>之下进行了</a:t>
            </a:r>
            <a:r>
              <a:rPr lang="en-US" altLang="zh-CN" b="1"/>
              <a:t>10</a:t>
            </a:r>
            <a:r>
              <a:rPr lang="zh-CN" altLang="en-US" b="1"/>
              <a:t>次统计，而每次统计包含了</a:t>
            </a:r>
            <a:r>
              <a:rPr lang="en-US" altLang="zh-CN" b="1"/>
              <a:t>100</a:t>
            </a:r>
            <a:r>
              <a:rPr lang="zh-CN" altLang="en-US" b="1"/>
              <a:t>次实验。这</a:t>
            </a:r>
            <a:r>
              <a:rPr lang="en-US" altLang="zh-CN" b="1"/>
              <a:t>100</a:t>
            </a:r>
            <a:r>
              <a:rPr lang="zh-CN" altLang="en-US" b="1"/>
              <a:t>次实验中，我们对同步错误的计算方式和上面完全相同，通过</a:t>
            </a:r>
            <a:r>
              <a:rPr lang="en-US" altLang="zh-CN" b="1"/>
              <a:t>10</a:t>
            </a:r>
            <a:r>
              <a:rPr lang="zh-CN" altLang="en-US" b="1"/>
              <a:t>次统计计算出这些同步错误的方差并绘制到左图。从左图可以看出，相比无多径效应的</a:t>
            </a:r>
            <a:r>
              <a:rPr lang="en-US" altLang="zh-CN" b="1"/>
              <a:t>AWGN</a:t>
            </a:r>
            <a:r>
              <a:rPr lang="zh-CN" altLang="en-US" b="1"/>
              <a:t>信道，在不同信噪比下多径效应产生的错误的方差起伏更加剧烈。虽然在噪声功率较小的情况下错误方差随噪声功率的增加近似增长，但是噪声功率一大，产生错误的方差的起伏跨度就远大于</a:t>
            </a:r>
            <a:r>
              <a:rPr lang="en-US" altLang="zh-CN" b="1"/>
              <a:t>AWGN</a:t>
            </a:r>
            <a:r>
              <a:rPr lang="zh-CN" altLang="en-US" b="1"/>
              <a:t>信道。这其实反应了一个问题，当存在多径效应是，当噪声功率较低的时候，接收机还是能正确同步出</a:t>
            </a:r>
            <a:r>
              <a:rPr lang="en-US" altLang="zh-CN" b="1"/>
              <a:t>LTF</a:t>
            </a:r>
            <a:r>
              <a:rPr lang="zh-CN" altLang="en-US" b="1"/>
              <a:t>序列的位置；但是当噪声功率增大的时候，多径效应对我们同步</a:t>
            </a:r>
            <a:r>
              <a:rPr lang="en-US" altLang="zh-CN" b="1"/>
              <a:t>LTF</a:t>
            </a:r>
            <a:r>
              <a:rPr lang="zh-CN" altLang="en-US" b="1"/>
              <a:t>序列产生的干扰就体现出来了。</a:t>
            </a:r>
            <a:endParaRPr lang="zh-CN" altLang="en-US" b="1"/>
          </a:p>
          <a:p>
            <a:pPr algn="just"/>
            <a:r>
              <a:rPr lang="en-US" altLang="zh-CN" b="1"/>
              <a:t>    </a:t>
            </a:r>
            <a:r>
              <a:rPr lang="zh-CN" altLang="en-US" b="1"/>
              <a:t>但是通过同步误差的方差来推断同步误差似乎不是那么直观。因此接下来我们分别绘制了在</a:t>
            </a:r>
            <a:r>
              <a:rPr lang="en-US" altLang="zh-CN" b="1"/>
              <a:t>AWGN</a:t>
            </a:r>
            <a:r>
              <a:rPr lang="zh-CN" altLang="en-US" b="1"/>
              <a:t>信道与多径信道下同步误差与信噪比之间的关系，见下一页</a:t>
            </a:r>
            <a:r>
              <a:rPr lang="en-US" altLang="zh-CN" b="1"/>
              <a:t>ppt</a:t>
            </a:r>
            <a:r>
              <a:rPr lang="zh-CN" altLang="en-US" b="1"/>
              <a:t>。</a:t>
            </a:r>
            <a:endParaRPr lang="zh-CN" altLang="en-US" b="1"/>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9425" y="6033770"/>
            <a:ext cx="5778500" cy="368300"/>
          </a:xfrm>
          <a:prstGeom prst="rect">
            <a:avLst/>
          </a:prstGeom>
          <a:noFill/>
        </p:spPr>
        <p:txBody>
          <a:bodyPr wrap="square" rtlCol="0">
            <a:spAutoFit/>
          </a:bodyPr>
          <a:p>
            <a:r>
              <a:rPr lang="en-US" altLang="zh-CN" b="1"/>
              <a:t>AWGN</a:t>
            </a:r>
            <a:r>
              <a:rPr lang="zh-CN" altLang="en-US" b="1"/>
              <a:t>信道下同步</a:t>
            </a:r>
            <a:r>
              <a:rPr lang="zh-CN" altLang="en-US" b="1"/>
              <a:t>错误率与信噪比之间的</a:t>
            </a:r>
            <a:r>
              <a:rPr lang="zh-CN" altLang="en-US" b="1"/>
              <a:t>关系</a:t>
            </a:r>
            <a:endParaRPr lang="zh-CN" altLang="en-US" b="1"/>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pic>
        <p:nvPicPr>
          <p:cNvPr id="13" name="图片 12" descr="20220315164951"/>
          <p:cNvPicPr>
            <a:picLocks noChangeAspect="1"/>
          </p:cNvPicPr>
          <p:nvPr/>
        </p:nvPicPr>
        <p:blipFill>
          <a:blip r:embed="rId1"/>
          <a:stretch>
            <a:fillRect/>
          </a:stretch>
        </p:blipFill>
        <p:spPr>
          <a:xfrm>
            <a:off x="263525" y="917575"/>
            <a:ext cx="5054600" cy="4894580"/>
          </a:xfrm>
          <a:prstGeom prst="rect">
            <a:avLst/>
          </a:prstGeom>
        </p:spPr>
      </p:pic>
      <p:pic>
        <p:nvPicPr>
          <p:cNvPr id="14" name="图片 13" descr="20220315165758"/>
          <p:cNvPicPr>
            <a:picLocks noChangeAspect="1"/>
          </p:cNvPicPr>
          <p:nvPr/>
        </p:nvPicPr>
        <p:blipFill>
          <a:blip r:embed="rId2"/>
          <a:stretch>
            <a:fillRect/>
          </a:stretch>
        </p:blipFill>
        <p:spPr>
          <a:xfrm>
            <a:off x="5735955" y="956310"/>
            <a:ext cx="5880735" cy="4793615"/>
          </a:xfrm>
          <a:prstGeom prst="rect">
            <a:avLst/>
          </a:prstGeom>
        </p:spPr>
      </p:pic>
      <p:sp>
        <p:nvSpPr>
          <p:cNvPr id="15" name="文本框 14"/>
          <p:cNvSpPr txBox="1"/>
          <p:nvPr/>
        </p:nvSpPr>
        <p:spPr>
          <a:xfrm>
            <a:off x="6528435" y="6033770"/>
            <a:ext cx="4526280" cy="368300"/>
          </a:xfrm>
          <a:prstGeom prst="rect">
            <a:avLst/>
          </a:prstGeom>
          <a:noFill/>
        </p:spPr>
        <p:txBody>
          <a:bodyPr wrap="none" rtlCol="0" anchor="t">
            <a:spAutoFit/>
          </a:bodyPr>
          <a:p>
            <a:r>
              <a:rPr lang="zh-CN" altLang="en-US" b="1">
                <a:sym typeface="+mn-ea"/>
              </a:rPr>
              <a:t>多径效应下同步</a:t>
            </a:r>
            <a:r>
              <a:rPr lang="zh-CN" altLang="en-US" b="1">
                <a:sym typeface="+mn-ea"/>
              </a:rPr>
              <a:t>错误率与信噪比之间的关系</a:t>
            </a:r>
            <a:endParaRPr lang="zh-CN" altLang="en-US"/>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4.2 Result Presentation &amp; D</a:t>
            </a:r>
            <a:r>
              <a:rPr lang="en-US" altLang="zh-CN" sz="2400" b="1" dirty="0">
                <a:latin typeface="Times New Roman" panose="02020603050405020304" pitchFamily="18" charset="0"/>
                <a:cs typeface="Times New Roman" panose="02020603050405020304" pitchFamily="18" charset="0"/>
              </a:rPr>
              <a:t>iscussion</a:t>
            </a:r>
            <a:endParaRPr lang="en-US" altLang="zh-CN" sz="24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2" name="文本框 1"/>
          <p:cNvSpPr txBox="1"/>
          <p:nvPr/>
        </p:nvSpPr>
        <p:spPr>
          <a:xfrm>
            <a:off x="1847850" y="1772920"/>
            <a:ext cx="8709025" cy="2861310"/>
          </a:xfrm>
          <a:prstGeom prst="rect">
            <a:avLst/>
          </a:prstGeom>
          <a:noFill/>
        </p:spPr>
        <p:txBody>
          <a:bodyPr wrap="square" rtlCol="0">
            <a:spAutoFit/>
          </a:bodyPr>
          <a:p>
            <a:r>
              <a:rPr lang="en-US" altLang="zh-CN" b="1"/>
              <a:t>         </a:t>
            </a:r>
            <a:r>
              <a:rPr lang="zh-CN" altLang="en-US" sz="2000" b="1"/>
              <a:t>通过上一张</a:t>
            </a:r>
            <a:r>
              <a:rPr lang="en-US" altLang="zh-CN" sz="2000" b="1"/>
              <a:t>ppt</a:t>
            </a:r>
            <a:r>
              <a:rPr lang="zh-CN" altLang="en-US" sz="2000" b="1"/>
              <a:t>的对比，我们能够清楚的看到：当为</a:t>
            </a:r>
            <a:r>
              <a:rPr lang="en-US" altLang="zh-CN" sz="2000" b="1"/>
              <a:t>AWGN</a:t>
            </a:r>
            <a:r>
              <a:rPr lang="zh-CN" altLang="en-US" sz="2000" b="1"/>
              <a:t>信道增添多径效应的时候，接收机对</a:t>
            </a:r>
            <a:r>
              <a:rPr lang="en-US" altLang="zh-CN" sz="2000" b="1"/>
              <a:t>LTF</a:t>
            </a:r>
            <a:r>
              <a:rPr lang="zh-CN" altLang="en-US" sz="2000" b="1"/>
              <a:t>的同步误差在不同信噪比下均高于不存在多径效应的情形。因此，到这里我们能得到的结论就很直观了：在信噪比较大的情况下，多径效应的存在严重干扰了接收机对</a:t>
            </a:r>
            <a:r>
              <a:rPr lang="en-US" altLang="zh-CN" sz="2000" b="1"/>
              <a:t>LTF</a:t>
            </a:r>
            <a:r>
              <a:rPr lang="zh-CN" altLang="en-US" sz="2000" b="1"/>
              <a:t>序列的正确同步，使得同步错误的概率显著增大。</a:t>
            </a:r>
            <a:endParaRPr lang="zh-CN" altLang="en-US" sz="2000" b="1"/>
          </a:p>
          <a:p>
            <a:r>
              <a:rPr lang="en-US" altLang="zh-CN" sz="2000" b="1"/>
              <a:t>          </a:t>
            </a:r>
            <a:r>
              <a:rPr lang="zh-CN" altLang="en-US" sz="2000" b="1"/>
              <a:t>至此，我们</a:t>
            </a:r>
            <a:r>
              <a:rPr lang="en-US" altLang="zh-CN" sz="2000" b="1"/>
              <a:t>Task2</a:t>
            </a:r>
            <a:r>
              <a:rPr lang="zh-CN" altLang="en-US" sz="2000" b="1"/>
              <a:t>就基本完成了，但是似乎应该需要再探究一个内容：就是多径效应中原信号与经过散射、绕射等信号到达接收机的时间间隔对接收机正确同步原信号</a:t>
            </a:r>
            <a:r>
              <a:rPr lang="en-US" altLang="zh-CN" sz="2000" b="1"/>
              <a:t>LTF</a:t>
            </a:r>
            <a:r>
              <a:rPr lang="zh-CN" altLang="en-US" sz="2000" b="1"/>
              <a:t>序列的影响。因此，针对这个拓展问题，我们设计的实验方案见下一张</a:t>
            </a:r>
            <a:r>
              <a:rPr lang="en-US" altLang="zh-CN" sz="2000" b="1"/>
              <a:t>ppt</a:t>
            </a:r>
            <a:r>
              <a:rPr lang="zh-CN" altLang="en-US" sz="2000" b="1"/>
              <a:t>所示。</a:t>
            </a:r>
            <a:endParaRPr lang="zh-CN" altLang="en-US" sz="2000" b="1"/>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4.3 Extended Exploration of Task 2</a:t>
            </a:r>
            <a:endParaRPr lang="en-US" altLang="zh-CN" sz="24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3" name="文本框 2"/>
          <p:cNvSpPr txBox="1"/>
          <p:nvPr/>
        </p:nvSpPr>
        <p:spPr>
          <a:xfrm>
            <a:off x="7032625" y="1628775"/>
            <a:ext cx="4178935" cy="3784600"/>
          </a:xfrm>
          <a:prstGeom prst="rect">
            <a:avLst/>
          </a:prstGeom>
          <a:noFill/>
        </p:spPr>
        <p:txBody>
          <a:bodyPr wrap="square" rtlCol="0">
            <a:spAutoFit/>
          </a:bodyPr>
          <a:p>
            <a:r>
              <a:rPr lang="en-US" altLang="zh-CN" sz="2000" b="1"/>
              <a:t>         </a:t>
            </a:r>
            <a:r>
              <a:rPr lang="zh-CN" altLang="en-US" sz="2000" b="1"/>
              <a:t>在前面的实验，我们在设计多径信道的时候是在原信号与反射、绕射信号中间添加了</a:t>
            </a:r>
            <a:r>
              <a:rPr lang="en-US" altLang="zh-CN" sz="2000" b="1"/>
              <a:t>9</a:t>
            </a:r>
            <a:r>
              <a:rPr lang="zh-CN" altLang="en-US" sz="2000" b="1"/>
              <a:t>个</a:t>
            </a:r>
            <a:r>
              <a:rPr lang="en-US" altLang="zh-CN" sz="2000" b="1"/>
              <a:t>0</a:t>
            </a:r>
            <a:r>
              <a:rPr lang="zh-CN" altLang="en-US" sz="2000" b="1"/>
              <a:t>来模拟原信号与</a:t>
            </a:r>
            <a:r>
              <a:rPr lang="zh-CN" altLang="en-US" sz="2000" b="1">
                <a:sym typeface="+mn-ea"/>
              </a:rPr>
              <a:t>反射、绕射信号到达接收机的时间间隔。在这一环节中，我们改变插入的</a:t>
            </a:r>
            <a:r>
              <a:rPr lang="en-US" altLang="zh-CN" sz="2000" b="1">
                <a:sym typeface="+mn-ea"/>
              </a:rPr>
              <a:t>0</a:t>
            </a:r>
            <a:r>
              <a:rPr lang="zh-CN" altLang="en-US" sz="2000" b="1">
                <a:sym typeface="+mn-ea"/>
              </a:rPr>
              <a:t>的数目，来看看改变原信号与反射、绕射信号到达接收机的时间间隔对接收机同步</a:t>
            </a:r>
            <a:r>
              <a:rPr lang="en-US" altLang="zh-CN" sz="2000" b="1">
                <a:sym typeface="+mn-ea"/>
              </a:rPr>
              <a:t>LTF</a:t>
            </a:r>
            <a:r>
              <a:rPr lang="zh-CN" altLang="en-US" sz="2000" b="1">
                <a:sym typeface="+mn-ea"/>
              </a:rPr>
              <a:t>序列产生的错误与错误方差的影响。如左下图所示，我们可以改变插入的</a:t>
            </a:r>
            <a:r>
              <a:rPr lang="en-US" altLang="zh-CN" sz="2000" b="1">
                <a:sym typeface="+mn-ea"/>
              </a:rPr>
              <a:t>0</a:t>
            </a:r>
            <a:r>
              <a:rPr lang="zh-CN" altLang="en-US" sz="2000" b="1">
                <a:sym typeface="+mn-ea"/>
              </a:rPr>
              <a:t>的数目</a:t>
            </a:r>
            <a:r>
              <a:rPr lang="en-US" altLang="zh-CN" sz="2000" b="1">
                <a:sym typeface="+mn-ea"/>
              </a:rPr>
              <a:t>(3,5,7,11)</a:t>
            </a:r>
            <a:r>
              <a:rPr lang="zh-CN" altLang="en-US" sz="2000" b="1">
                <a:sym typeface="+mn-ea"/>
              </a:rPr>
              <a:t>来进行探究，探究结果见后面的</a:t>
            </a:r>
            <a:r>
              <a:rPr lang="en-US" altLang="zh-CN" sz="2000" b="1">
                <a:sym typeface="+mn-ea"/>
              </a:rPr>
              <a:t>ppt</a:t>
            </a:r>
            <a:r>
              <a:rPr lang="zh-CN" altLang="en-US" sz="2000" b="1">
                <a:sym typeface="+mn-ea"/>
              </a:rPr>
              <a:t>。</a:t>
            </a:r>
            <a:endParaRPr lang="zh-CN" altLang="en-US" sz="2000" b="1">
              <a:sym typeface="+mn-ea"/>
            </a:endParaRPr>
          </a:p>
        </p:txBody>
      </p:sp>
      <p:pic>
        <p:nvPicPr>
          <p:cNvPr id="6" name="图片 5" descr="20220315170852"/>
          <p:cNvPicPr>
            <a:picLocks noChangeAspect="1"/>
          </p:cNvPicPr>
          <p:nvPr/>
        </p:nvPicPr>
        <p:blipFill>
          <a:blip r:embed="rId1"/>
          <a:stretch>
            <a:fillRect/>
          </a:stretch>
        </p:blipFill>
        <p:spPr>
          <a:xfrm>
            <a:off x="1127760" y="1916430"/>
            <a:ext cx="4514850" cy="329565"/>
          </a:xfrm>
          <a:prstGeom prst="rect">
            <a:avLst/>
          </a:prstGeom>
        </p:spPr>
      </p:pic>
      <p:sp>
        <p:nvSpPr>
          <p:cNvPr id="13" name="文本框 12"/>
          <p:cNvSpPr txBox="1"/>
          <p:nvPr/>
        </p:nvSpPr>
        <p:spPr>
          <a:xfrm>
            <a:off x="983615" y="2454275"/>
            <a:ext cx="5407660" cy="398780"/>
          </a:xfrm>
          <a:prstGeom prst="rect">
            <a:avLst/>
          </a:prstGeom>
          <a:noFill/>
        </p:spPr>
        <p:txBody>
          <a:bodyPr wrap="square" rtlCol="0">
            <a:spAutoFit/>
          </a:bodyPr>
          <a:p>
            <a:r>
              <a:rPr lang="en-US" altLang="zh-CN" sz="2000" b="1"/>
              <a:t>     </a:t>
            </a:r>
            <a:r>
              <a:rPr lang="zh-CN" altLang="en-US" sz="2000" b="1"/>
              <a:t>前面实验中添加的多径效应实现代码</a:t>
            </a:r>
            <a:endParaRPr lang="zh-CN" altLang="en-US" sz="2000" b="1"/>
          </a:p>
        </p:txBody>
      </p:sp>
      <p:pic>
        <p:nvPicPr>
          <p:cNvPr id="2" name="图片 1" descr="20220315171453"/>
          <p:cNvPicPr>
            <a:picLocks noChangeAspect="1"/>
          </p:cNvPicPr>
          <p:nvPr/>
        </p:nvPicPr>
        <p:blipFill>
          <a:blip r:embed="rId2"/>
          <a:stretch>
            <a:fillRect/>
          </a:stretch>
        </p:blipFill>
        <p:spPr>
          <a:xfrm>
            <a:off x="1271905" y="3644900"/>
            <a:ext cx="5353050" cy="1038225"/>
          </a:xfrm>
          <a:prstGeom prst="rect">
            <a:avLst/>
          </a:prstGeom>
        </p:spPr>
      </p:pic>
      <p:sp>
        <p:nvSpPr>
          <p:cNvPr id="14" name="文本框 13"/>
          <p:cNvSpPr txBox="1"/>
          <p:nvPr/>
        </p:nvSpPr>
        <p:spPr>
          <a:xfrm>
            <a:off x="1487805" y="4869180"/>
            <a:ext cx="4184650" cy="368300"/>
          </a:xfrm>
          <a:prstGeom prst="rect">
            <a:avLst/>
          </a:prstGeom>
          <a:noFill/>
        </p:spPr>
        <p:txBody>
          <a:bodyPr wrap="none" rtlCol="0" anchor="t">
            <a:spAutoFit/>
          </a:bodyPr>
          <a:p>
            <a:r>
              <a:rPr lang="zh-CN" altLang="en-US" b="1">
                <a:sym typeface="+mn-ea"/>
              </a:rPr>
              <a:t>本次探究中我们可以改变插入的</a:t>
            </a:r>
            <a:r>
              <a:rPr lang="en-US" altLang="zh-CN" b="1">
                <a:sym typeface="+mn-ea"/>
              </a:rPr>
              <a:t>0</a:t>
            </a:r>
            <a:r>
              <a:rPr lang="zh-CN" altLang="en-US" b="1">
                <a:sym typeface="+mn-ea"/>
              </a:rPr>
              <a:t>的</a:t>
            </a:r>
            <a:r>
              <a:rPr lang="zh-CN" altLang="en-US" b="1">
                <a:sym typeface="+mn-ea"/>
              </a:rPr>
              <a:t>数目</a:t>
            </a:r>
            <a:endParaRPr lang="zh-CN" altLang="en-US" b="1">
              <a:sym typeface="+mn-ea"/>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87710" y="9083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405130"/>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4.3 Extended Exploration of Task 2</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625" y="6021070"/>
            <a:ext cx="5986780" cy="368300"/>
          </a:xfrm>
          <a:prstGeom prst="rect">
            <a:avLst/>
          </a:prstGeom>
          <a:noFill/>
        </p:spPr>
        <p:txBody>
          <a:bodyPr wrap="square" rtlCol="0">
            <a:spAutoFit/>
          </a:bodyPr>
          <a:p>
            <a:r>
              <a:rPr lang="zh-CN" altLang="en-US" b="1"/>
              <a:t>多径效应下同步</a:t>
            </a:r>
            <a:r>
              <a:rPr lang="zh-CN" altLang="en-US" b="1"/>
              <a:t>错误与信噪比之间的关系</a:t>
            </a:r>
            <a:r>
              <a:rPr lang="en-US" altLang="zh-CN" b="1"/>
              <a:t>(</a:t>
            </a:r>
            <a:r>
              <a:rPr lang="zh-CN" altLang="en-US" b="1"/>
              <a:t>中间插入</a:t>
            </a:r>
            <a:r>
              <a:rPr lang="en-US" altLang="zh-CN" b="1"/>
              <a:t>3</a:t>
            </a:r>
            <a:r>
              <a:rPr lang="zh-CN" altLang="en-US" b="1"/>
              <a:t>个</a:t>
            </a:r>
            <a:r>
              <a:rPr lang="en-US" altLang="zh-CN" b="1"/>
              <a:t>0)</a:t>
            </a:r>
            <a:endParaRPr lang="en-US" altLang="zh-CN" b="1"/>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15" name="文本框 14"/>
          <p:cNvSpPr txBox="1"/>
          <p:nvPr/>
        </p:nvSpPr>
        <p:spPr>
          <a:xfrm>
            <a:off x="5920740" y="6021070"/>
            <a:ext cx="6271260" cy="645160"/>
          </a:xfrm>
          <a:prstGeom prst="rect">
            <a:avLst/>
          </a:prstGeom>
          <a:noFill/>
        </p:spPr>
        <p:txBody>
          <a:bodyPr wrap="none" rtlCol="0" anchor="t">
            <a:spAutoFit/>
          </a:bodyPr>
          <a:p>
            <a:pPr algn="l"/>
            <a:r>
              <a:rPr lang="zh-CN" altLang="en-US" b="1">
                <a:sym typeface="+mn-ea"/>
              </a:rPr>
              <a:t>多径效应下同步</a:t>
            </a:r>
            <a:r>
              <a:rPr lang="zh-CN" altLang="en-US" b="1">
                <a:sym typeface="+mn-ea"/>
              </a:rPr>
              <a:t>错误方差与信噪比之间的关系</a:t>
            </a:r>
            <a:r>
              <a:rPr lang="en-US" altLang="zh-CN" b="1">
                <a:sym typeface="+mn-ea"/>
              </a:rPr>
              <a:t>(</a:t>
            </a:r>
            <a:r>
              <a:rPr lang="zh-CN" altLang="en-US" b="1">
                <a:sym typeface="+mn-ea"/>
              </a:rPr>
              <a:t>中间插入</a:t>
            </a:r>
            <a:r>
              <a:rPr lang="en-US" altLang="zh-CN" b="1">
                <a:sym typeface="+mn-ea"/>
              </a:rPr>
              <a:t>3</a:t>
            </a:r>
            <a:r>
              <a:rPr lang="zh-CN" altLang="en-US" b="1">
                <a:sym typeface="+mn-ea"/>
              </a:rPr>
              <a:t>个</a:t>
            </a:r>
            <a:r>
              <a:rPr lang="en-US" altLang="zh-CN" b="1">
                <a:sym typeface="+mn-ea"/>
              </a:rPr>
              <a:t>0)</a:t>
            </a:r>
            <a:endParaRPr lang="en-US" altLang="zh-CN" b="1"/>
          </a:p>
          <a:p>
            <a:endParaRPr lang="zh-CN" altLang="en-US"/>
          </a:p>
        </p:txBody>
      </p:sp>
      <p:pic>
        <p:nvPicPr>
          <p:cNvPr id="2" name="图片 1" descr="20220315171936"/>
          <p:cNvPicPr>
            <a:picLocks noChangeAspect="1"/>
          </p:cNvPicPr>
          <p:nvPr/>
        </p:nvPicPr>
        <p:blipFill>
          <a:blip r:embed="rId1"/>
          <a:stretch>
            <a:fillRect/>
          </a:stretch>
        </p:blipFill>
        <p:spPr>
          <a:xfrm>
            <a:off x="6240145" y="1000125"/>
            <a:ext cx="5586095" cy="4986655"/>
          </a:xfrm>
          <a:prstGeom prst="rect">
            <a:avLst/>
          </a:prstGeom>
        </p:spPr>
      </p:pic>
      <p:pic>
        <p:nvPicPr>
          <p:cNvPr id="3" name="图片 2" descr="20220315172310"/>
          <p:cNvPicPr>
            <a:picLocks noChangeAspect="1"/>
          </p:cNvPicPr>
          <p:nvPr/>
        </p:nvPicPr>
        <p:blipFill>
          <a:blip r:embed="rId2"/>
          <a:stretch>
            <a:fillRect/>
          </a:stretch>
        </p:blipFill>
        <p:spPr>
          <a:xfrm>
            <a:off x="407670" y="1010285"/>
            <a:ext cx="5450840" cy="4943475"/>
          </a:xfrm>
          <a:prstGeom prst="rect">
            <a:avLst/>
          </a:prstGeom>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69058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188595"/>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4.3 Extended Exploration of Task 2</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625" y="6021070"/>
            <a:ext cx="5986780" cy="368300"/>
          </a:xfrm>
          <a:prstGeom prst="rect">
            <a:avLst/>
          </a:prstGeom>
          <a:noFill/>
        </p:spPr>
        <p:txBody>
          <a:bodyPr wrap="square" rtlCol="0">
            <a:spAutoFit/>
          </a:bodyPr>
          <a:p>
            <a:r>
              <a:rPr lang="zh-CN" altLang="en-US" b="1"/>
              <a:t>多径效应下同步</a:t>
            </a:r>
            <a:r>
              <a:rPr lang="zh-CN" altLang="en-US" b="1"/>
              <a:t>错误与信噪比之间的关系</a:t>
            </a:r>
            <a:r>
              <a:rPr lang="en-US" altLang="zh-CN" b="1"/>
              <a:t>(</a:t>
            </a:r>
            <a:r>
              <a:rPr lang="zh-CN" altLang="en-US" b="1"/>
              <a:t>中间插入</a:t>
            </a:r>
            <a:r>
              <a:rPr lang="en-US" altLang="zh-CN" b="1"/>
              <a:t>5</a:t>
            </a:r>
            <a:r>
              <a:rPr lang="zh-CN" altLang="en-US" b="1"/>
              <a:t>个</a:t>
            </a:r>
            <a:r>
              <a:rPr lang="en-US" altLang="zh-CN" b="1"/>
              <a:t>0)</a:t>
            </a:r>
            <a:endParaRPr lang="en-US" altLang="zh-CN" b="1"/>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15" name="文本框 14"/>
          <p:cNvSpPr txBox="1"/>
          <p:nvPr/>
        </p:nvSpPr>
        <p:spPr>
          <a:xfrm>
            <a:off x="5920740" y="6021070"/>
            <a:ext cx="6271260" cy="645160"/>
          </a:xfrm>
          <a:prstGeom prst="rect">
            <a:avLst/>
          </a:prstGeom>
          <a:noFill/>
        </p:spPr>
        <p:txBody>
          <a:bodyPr wrap="none" rtlCol="0" anchor="t">
            <a:spAutoFit/>
          </a:bodyPr>
          <a:p>
            <a:pPr algn="l"/>
            <a:r>
              <a:rPr lang="zh-CN" altLang="en-US" b="1">
                <a:sym typeface="+mn-ea"/>
              </a:rPr>
              <a:t>多径效应下同步</a:t>
            </a:r>
            <a:r>
              <a:rPr lang="zh-CN" altLang="en-US" b="1">
                <a:sym typeface="+mn-ea"/>
              </a:rPr>
              <a:t>错误方差与信噪比之间的关系</a:t>
            </a:r>
            <a:r>
              <a:rPr lang="en-US" altLang="zh-CN" b="1">
                <a:sym typeface="+mn-ea"/>
              </a:rPr>
              <a:t>(</a:t>
            </a:r>
            <a:r>
              <a:rPr lang="zh-CN" altLang="en-US" b="1">
                <a:sym typeface="+mn-ea"/>
              </a:rPr>
              <a:t>中间插入</a:t>
            </a:r>
            <a:r>
              <a:rPr lang="en-US" altLang="zh-CN" b="1">
                <a:sym typeface="+mn-ea"/>
              </a:rPr>
              <a:t>5</a:t>
            </a:r>
            <a:r>
              <a:rPr lang="zh-CN" altLang="en-US" b="1">
                <a:sym typeface="+mn-ea"/>
              </a:rPr>
              <a:t>个</a:t>
            </a:r>
            <a:r>
              <a:rPr lang="en-US" altLang="zh-CN" b="1">
                <a:sym typeface="+mn-ea"/>
              </a:rPr>
              <a:t>0)</a:t>
            </a:r>
            <a:endParaRPr lang="en-US" altLang="zh-CN" b="1"/>
          </a:p>
          <a:p>
            <a:endParaRPr lang="zh-CN" altLang="en-US"/>
          </a:p>
        </p:txBody>
      </p:sp>
      <p:pic>
        <p:nvPicPr>
          <p:cNvPr id="13" name="图片 12" descr="20220315172606"/>
          <p:cNvPicPr>
            <a:picLocks noChangeAspect="1"/>
          </p:cNvPicPr>
          <p:nvPr/>
        </p:nvPicPr>
        <p:blipFill>
          <a:blip r:embed="rId1"/>
          <a:stretch>
            <a:fillRect/>
          </a:stretch>
        </p:blipFill>
        <p:spPr>
          <a:xfrm>
            <a:off x="280035" y="836295"/>
            <a:ext cx="5521960" cy="5048250"/>
          </a:xfrm>
          <a:prstGeom prst="rect">
            <a:avLst/>
          </a:prstGeom>
        </p:spPr>
      </p:pic>
      <p:pic>
        <p:nvPicPr>
          <p:cNvPr id="14" name="图片 13" descr="20220315172932"/>
          <p:cNvPicPr>
            <a:picLocks noChangeAspect="1"/>
          </p:cNvPicPr>
          <p:nvPr/>
        </p:nvPicPr>
        <p:blipFill>
          <a:blip r:embed="rId2"/>
          <a:stretch>
            <a:fillRect/>
          </a:stretch>
        </p:blipFill>
        <p:spPr>
          <a:xfrm>
            <a:off x="6134735" y="847725"/>
            <a:ext cx="5843905" cy="5020945"/>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69058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188595"/>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4.3 Extended Exploration of Task 2</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625" y="5992495"/>
            <a:ext cx="5986780" cy="368300"/>
          </a:xfrm>
          <a:prstGeom prst="rect">
            <a:avLst/>
          </a:prstGeom>
          <a:noFill/>
        </p:spPr>
        <p:txBody>
          <a:bodyPr wrap="square" rtlCol="0">
            <a:spAutoFit/>
          </a:bodyPr>
          <a:p>
            <a:r>
              <a:rPr lang="zh-CN" altLang="en-US" b="1"/>
              <a:t>多径效应下同步</a:t>
            </a:r>
            <a:r>
              <a:rPr lang="zh-CN" altLang="en-US" b="1"/>
              <a:t>错误与信噪比之间的关系</a:t>
            </a:r>
            <a:r>
              <a:rPr lang="en-US" altLang="zh-CN" b="1"/>
              <a:t>(</a:t>
            </a:r>
            <a:r>
              <a:rPr lang="zh-CN" altLang="en-US" b="1"/>
              <a:t>中间插入</a:t>
            </a:r>
            <a:r>
              <a:rPr lang="en-US" altLang="zh-CN" b="1"/>
              <a:t>7</a:t>
            </a:r>
            <a:r>
              <a:rPr lang="zh-CN" altLang="en-US" b="1"/>
              <a:t>个</a:t>
            </a:r>
            <a:r>
              <a:rPr lang="en-US" altLang="zh-CN" b="1"/>
              <a:t>0)</a:t>
            </a:r>
            <a:endParaRPr lang="en-US" altLang="zh-CN" b="1"/>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15" name="文本框 14"/>
          <p:cNvSpPr txBox="1"/>
          <p:nvPr/>
        </p:nvSpPr>
        <p:spPr>
          <a:xfrm>
            <a:off x="5920740" y="5995670"/>
            <a:ext cx="6271260" cy="645160"/>
          </a:xfrm>
          <a:prstGeom prst="rect">
            <a:avLst/>
          </a:prstGeom>
          <a:noFill/>
        </p:spPr>
        <p:txBody>
          <a:bodyPr wrap="none" rtlCol="0" anchor="t">
            <a:spAutoFit/>
          </a:bodyPr>
          <a:p>
            <a:pPr algn="l"/>
            <a:r>
              <a:rPr lang="zh-CN" altLang="en-US" b="1">
                <a:sym typeface="+mn-ea"/>
              </a:rPr>
              <a:t>多径效应下同步</a:t>
            </a:r>
            <a:r>
              <a:rPr lang="zh-CN" altLang="en-US" b="1">
                <a:sym typeface="+mn-ea"/>
              </a:rPr>
              <a:t>错误方差与信噪比之间的关系</a:t>
            </a:r>
            <a:r>
              <a:rPr lang="en-US" altLang="zh-CN" b="1">
                <a:sym typeface="+mn-ea"/>
              </a:rPr>
              <a:t>(</a:t>
            </a:r>
            <a:r>
              <a:rPr lang="zh-CN" altLang="en-US" b="1">
                <a:sym typeface="+mn-ea"/>
              </a:rPr>
              <a:t>中间插入</a:t>
            </a:r>
            <a:r>
              <a:rPr lang="en-US" altLang="zh-CN" b="1">
                <a:sym typeface="+mn-ea"/>
              </a:rPr>
              <a:t>7</a:t>
            </a:r>
            <a:r>
              <a:rPr lang="zh-CN" altLang="en-US" b="1">
                <a:sym typeface="+mn-ea"/>
              </a:rPr>
              <a:t>个</a:t>
            </a:r>
            <a:r>
              <a:rPr lang="en-US" altLang="zh-CN" b="1">
                <a:sym typeface="+mn-ea"/>
              </a:rPr>
              <a:t>0)</a:t>
            </a:r>
            <a:endParaRPr lang="en-US" altLang="zh-CN" b="1"/>
          </a:p>
          <a:p>
            <a:endParaRPr lang="zh-CN" altLang="en-US"/>
          </a:p>
        </p:txBody>
      </p:sp>
      <p:pic>
        <p:nvPicPr>
          <p:cNvPr id="2" name="图片 1" descr="20220315173257"/>
          <p:cNvPicPr>
            <a:picLocks noChangeAspect="1"/>
          </p:cNvPicPr>
          <p:nvPr/>
        </p:nvPicPr>
        <p:blipFill>
          <a:blip r:embed="rId1"/>
          <a:stretch>
            <a:fillRect/>
          </a:stretch>
        </p:blipFill>
        <p:spPr>
          <a:xfrm>
            <a:off x="6384290" y="836295"/>
            <a:ext cx="5391785" cy="4972050"/>
          </a:xfrm>
          <a:prstGeom prst="rect">
            <a:avLst/>
          </a:prstGeom>
        </p:spPr>
      </p:pic>
      <p:pic>
        <p:nvPicPr>
          <p:cNvPr id="3" name="图片 2" descr="20220315173440"/>
          <p:cNvPicPr>
            <a:picLocks noChangeAspect="1"/>
          </p:cNvPicPr>
          <p:nvPr/>
        </p:nvPicPr>
        <p:blipFill>
          <a:blip r:embed="rId2"/>
          <a:stretch>
            <a:fillRect/>
          </a:stretch>
        </p:blipFill>
        <p:spPr>
          <a:xfrm>
            <a:off x="335915" y="840740"/>
            <a:ext cx="5323840" cy="4959985"/>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415955" y="69058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863975" y="188595"/>
            <a:ext cx="596773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4.3 Extended Exploration of Task 2</a:t>
            </a:r>
            <a:endParaRPr lang="en-US" altLang="zh-CN" sz="24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625" y="5992495"/>
            <a:ext cx="5986780" cy="368300"/>
          </a:xfrm>
          <a:prstGeom prst="rect">
            <a:avLst/>
          </a:prstGeom>
          <a:noFill/>
        </p:spPr>
        <p:txBody>
          <a:bodyPr wrap="square" rtlCol="0">
            <a:spAutoFit/>
          </a:bodyPr>
          <a:p>
            <a:r>
              <a:rPr lang="zh-CN" altLang="en-US" b="1"/>
              <a:t>多径效应下同步</a:t>
            </a:r>
            <a:r>
              <a:rPr lang="zh-CN" altLang="en-US" b="1"/>
              <a:t>错误与信噪比之间的关系</a:t>
            </a:r>
            <a:r>
              <a:rPr lang="en-US" altLang="zh-CN" b="1"/>
              <a:t>(</a:t>
            </a:r>
            <a:r>
              <a:rPr lang="zh-CN" altLang="en-US" b="1"/>
              <a:t>中间插入</a:t>
            </a:r>
            <a:r>
              <a:rPr lang="en-US" altLang="zh-CN" b="1"/>
              <a:t>11</a:t>
            </a:r>
            <a:r>
              <a:rPr lang="zh-CN" altLang="en-US" b="1"/>
              <a:t>个</a:t>
            </a:r>
            <a:r>
              <a:rPr lang="en-US" altLang="zh-CN" b="1"/>
              <a:t>0)</a:t>
            </a:r>
            <a:endParaRPr lang="en-US" altLang="zh-CN" b="1"/>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15" name="文本框 14"/>
          <p:cNvSpPr txBox="1"/>
          <p:nvPr/>
        </p:nvSpPr>
        <p:spPr>
          <a:xfrm>
            <a:off x="5920740" y="5995670"/>
            <a:ext cx="6386830" cy="645160"/>
          </a:xfrm>
          <a:prstGeom prst="rect">
            <a:avLst/>
          </a:prstGeom>
          <a:noFill/>
        </p:spPr>
        <p:txBody>
          <a:bodyPr wrap="none" rtlCol="0" anchor="t">
            <a:spAutoFit/>
          </a:bodyPr>
          <a:p>
            <a:pPr algn="l"/>
            <a:r>
              <a:rPr lang="zh-CN" altLang="en-US" b="1">
                <a:sym typeface="+mn-ea"/>
              </a:rPr>
              <a:t>多径效应下同步</a:t>
            </a:r>
            <a:r>
              <a:rPr lang="zh-CN" altLang="en-US" b="1">
                <a:sym typeface="+mn-ea"/>
              </a:rPr>
              <a:t>错误方差与信噪比之间的关系</a:t>
            </a:r>
            <a:r>
              <a:rPr lang="en-US" altLang="zh-CN" b="1">
                <a:sym typeface="+mn-ea"/>
              </a:rPr>
              <a:t>(</a:t>
            </a:r>
            <a:r>
              <a:rPr lang="zh-CN" altLang="en-US" b="1">
                <a:sym typeface="+mn-ea"/>
              </a:rPr>
              <a:t>中间插入</a:t>
            </a:r>
            <a:r>
              <a:rPr lang="en-US" altLang="zh-CN" b="1">
                <a:sym typeface="+mn-ea"/>
              </a:rPr>
              <a:t>11</a:t>
            </a:r>
            <a:r>
              <a:rPr lang="zh-CN" altLang="en-US" b="1">
                <a:sym typeface="+mn-ea"/>
              </a:rPr>
              <a:t>个</a:t>
            </a:r>
            <a:r>
              <a:rPr lang="en-US" altLang="zh-CN" b="1">
                <a:sym typeface="+mn-ea"/>
              </a:rPr>
              <a:t>0)</a:t>
            </a:r>
            <a:endParaRPr lang="en-US" altLang="zh-CN" b="1"/>
          </a:p>
          <a:p>
            <a:endParaRPr lang="zh-CN" altLang="en-US"/>
          </a:p>
        </p:txBody>
      </p:sp>
      <p:pic>
        <p:nvPicPr>
          <p:cNvPr id="2" name="图片 1" descr="20220315173805"/>
          <p:cNvPicPr>
            <a:picLocks noChangeAspect="1"/>
          </p:cNvPicPr>
          <p:nvPr/>
        </p:nvPicPr>
        <p:blipFill>
          <a:blip r:embed="rId1"/>
          <a:stretch>
            <a:fillRect/>
          </a:stretch>
        </p:blipFill>
        <p:spPr>
          <a:xfrm>
            <a:off x="160655" y="836295"/>
            <a:ext cx="5678170" cy="5123815"/>
          </a:xfrm>
          <a:prstGeom prst="rect">
            <a:avLst/>
          </a:prstGeom>
        </p:spPr>
      </p:pic>
      <p:pic>
        <p:nvPicPr>
          <p:cNvPr id="13" name="图片 12" descr="20220315174833"/>
          <p:cNvPicPr>
            <a:picLocks noChangeAspect="1"/>
          </p:cNvPicPr>
          <p:nvPr/>
        </p:nvPicPr>
        <p:blipFill>
          <a:blip r:embed="rId2"/>
          <a:stretch>
            <a:fillRect/>
          </a:stretch>
        </p:blipFill>
        <p:spPr>
          <a:xfrm>
            <a:off x="6148705" y="835025"/>
            <a:ext cx="5733415" cy="5129530"/>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1</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7638754" cy="583565"/>
          </a:xfrm>
          <a:prstGeom prst="rect">
            <a:avLst/>
          </a:prstGeom>
        </p:spPr>
        <p:txBody>
          <a:bodyPr wrap="square">
            <a:spAutoFit/>
          </a:bodyPr>
          <a:lstStyle/>
          <a:p>
            <a:pPr>
              <a:spcBef>
                <a:spcPts val="1200"/>
              </a:spcBef>
            </a:pPr>
            <a:r>
              <a:rPr lang="en-US" altLang="zh-CN" sz="3200" b="1" dirty="0">
                <a:solidFill>
                  <a:schemeClr val="bg1"/>
                </a:solidFill>
                <a:latin typeface="Times New Roman" panose="02020603050405020304" pitchFamily="18" charset="0"/>
                <a:cs typeface="Times New Roman" panose="02020603050405020304" pitchFamily="18" charset="0"/>
              </a:rPr>
              <a:t>Task O</a:t>
            </a:r>
            <a:r>
              <a:rPr lang="en-US" altLang="zh-CN" sz="3200" b="1" dirty="0">
                <a:solidFill>
                  <a:schemeClr val="bg1"/>
                </a:solidFill>
                <a:latin typeface="Times New Roman" panose="02020603050405020304" pitchFamily="18" charset="0"/>
                <a:cs typeface="Times New Roman" panose="02020603050405020304" pitchFamily="18" charset="0"/>
              </a:rPr>
              <a:t>verall</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2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4</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56230" y="476250"/>
            <a:ext cx="8011795" cy="82994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sym typeface="+mn-ea"/>
              </a:rPr>
              <a:t>4.4 Result explanation of extended of Task 2 &amp; S</a:t>
            </a:r>
            <a:r>
              <a:rPr lang="en-US" altLang="zh-CN" sz="2400" b="1" dirty="0">
                <a:latin typeface="Times New Roman" panose="02020603050405020304" pitchFamily="18" charset="0"/>
                <a:cs typeface="Times New Roman" panose="02020603050405020304" pitchFamily="18" charset="0"/>
                <a:sym typeface="+mn-ea"/>
              </a:rPr>
              <a:t>ummary</a:t>
            </a:r>
            <a:endParaRPr lang="en-US" altLang="zh-CN" sz="2400" b="1" dirty="0">
              <a:latin typeface="Times New Roman" panose="02020603050405020304" pitchFamily="18" charset="0"/>
              <a:cs typeface="Times New Roman" panose="02020603050405020304" pitchFamily="18" charset="0"/>
              <a:sym typeface="+mn-ea"/>
            </a:endParaRPr>
          </a:p>
          <a:p>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2" name="文本框 1"/>
          <p:cNvSpPr txBox="1"/>
          <p:nvPr/>
        </p:nvSpPr>
        <p:spPr>
          <a:xfrm>
            <a:off x="2136140" y="1365885"/>
            <a:ext cx="8647430" cy="2553335"/>
          </a:xfrm>
          <a:prstGeom prst="rect">
            <a:avLst/>
          </a:prstGeom>
          <a:noFill/>
        </p:spPr>
        <p:txBody>
          <a:bodyPr wrap="square" rtlCol="0">
            <a:spAutoFit/>
          </a:bodyPr>
          <a:p>
            <a:r>
              <a:rPr lang="en-US" altLang="zh-CN" b="1"/>
              <a:t>         </a:t>
            </a:r>
            <a:r>
              <a:rPr lang="zh-CN" altLang="en-US" sz="2000" b="1"/>
              <a:t>通过上面的结果，我们可以看到，随着插入的0的数目增大，接收机对LTF序列同步错误似乎基本上没有什么变化。但是同步错误的方差却随着插入的</a:t>
            </a:r>
            <a:r>
              <a:rPr lang="en-US" altLang="zh-CN" sz="2000" b="1"/>
              <a:t>0</a:t>
            </a:r>
            <a:r>
              <a:rPr lang="zh-CN" altLang="en-US" sz="2000" b="1"/>
              <a:t>的数目增大的时候有着普遍减小的趋势。也就是说，当原信号与散射信号抵达接收机的间隔越大时，接收机对</a:t>
            </a:r>
            <a:r>
              <a:rPr lang="en-US" altLang="zh-CN" sz="2000" b="1"/>
              <a:t>LTF</a:t>
            </a:r>
            <a:r>
              <a:rPr lang="zh-CN" altLang="en-US" sz="2000" b="1"/>
              <a:t>序列的同步更加稳定与可靠，虽然错误率没有一个明显的减少。这和我们的理论也是相符的，因为插入的</a:t>
            </a:r>
            <a:r>
              <a:rPr lang="en-US" altLang="zh-CN" sz="2000" b="1"/>
              <a:t>0</a:t>
            </a:r>
            <a:r>
              <a:rPr lang="zh-CN" altLang="en-US" sz="2000" b="1"/>
              <a:t>的数目越多，也就意味着原信号与散射信号的时间间隔更长，接收机更易于将这两个信号的峰值区分开来，减少了每次统计中同步错误波动的</a:t>
            </a:r>
            <a:r>
              <a:rPr lang="zh-CN" altLang="en-US" sz="2000" b="1"/>
              <a:t>偶然性，使得同步</a:t>
            </a:r>
            <a:r>
              <a:rPr lang="en-US" altLang="zh-CN" sz="2000" b="1"/>
              <a:t>LTF</a:t>
            </a:r>
            <a:r>
              <a:rPr lang="zh-CN" altLang="en-US" sz="2000" b="1"/>
              <a:t>序列的稳定性大大提高</a:t>
            </a:r>
            <a:endParaRPr lang="zh-CN" altLang="en-US" sz="2000" b="1"/>
          </a:p>
        </p:txBody>
      </p:sp>
      <p:sp>
        <p:nvSpPr>
          <p:cNvPr id="3" name="文本框 2"/>
          <p:cNvSpPr txBox="1"/>
          <p:nvPr/>
        </p:nvSpPr>
        <p:spPr>
          <a:xfrm>
            <a:off x="2136140" y="4076700"/>
            <a:ext cx="8547100" cy="1630045"/>
          </a:xfrm>
          <a:prstGeom prst="rect">
            <a:avLst/>
          </a:prstGeom>
          <a:noFill/>
        </p:spPr>
        <p:txBody>
          <a:bodyPr wrap="square" rtlCol="0">
            <a:spAutoFit/>
          </a:bodyPr>
          <a:p>
            <a:r>
              <a:rPr lang="en-US" altLang="zh-CN" sz="2000" b="1"/>
              <a:t>        </a:t>
            </a:r>
            <a:r>
              <a:rPr lang="zh-CN" altLang="en-US" sz="2000" b="1"/>
              <a:t>至此，我们Task2值得探究的内容已经基本上探究完毕了。可以得到的核心结论就是：多径效应的存在可以影响接收机同步LTF序列的性能。且同步错误率与错误的方差比纯AWGN信道都有着明显的增长。同时，在多径效应中，原信号与散射信号抵达接收机的时间间隔也影响了接收机的同步性能。时间间隔越大，接收机同步LTF序列的稳定性越高。</a:t>
            </a:r>
            <a:endParaRPr lang="zh-CN" altLang="en-US" sz="2000" b="1"/>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5</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2856230"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Task 3 S</a:t>
            </a:r>
            <a:r>
              <a:rPr lang="en-US" altLang="zh-CN" sz="3200" b="1" dirty="0">
                <a:solidFill>
                  <a:schemeClr val="bg1"/>
                </a:solidFill>
                <a:latin typeface="Times New Roman" panose="02020603050405020304" pitchFamily="18" charset="0"/>
                <a:cs typeface="Times New Roman" panose="02020603050405020304" pitchFamily="18" charset="0"/>
              </a:rPr>
              <a:t>olution</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86521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27985" y="40513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1991995" y="946150"/>
            <a:ext cx="8602980" cy="3169285"/>
          </a:xfrm>
          <a:prstGeom prst="rect">
            <a:avLst/>
          </a:prstGeom>
          <a:noFill/>
        </p:spPr>
        <p:txBody>
          <a:bodyPr wrap="square" rtlCol="0">
            <a:spAutoFit/>
          </a:bodyPr>
          <a:p>
            <a:pPr algn="just"/>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首先，</a:t>
            </a:r>
            <a:r>
              <a:rPr lang="en-US" altLang="zh-CN" sz="2000" b="1" dirty="0">
                <a:latin typeface="Times New Roman" panose="02020603050405020304" pitchFamily="18" charset="0"/>
                <a:cs typeface="Times New Roman" panose="02020603050405020304" pitchFamily="18" charset="0"/>
              </a:rPr>
              <a:t> L-SIG</a:t>
            </a:r>
            <a:r>
              <a:rPr lang="zh-CN" altLang="en-US" sz="2000" b="1" dirty="0">
                <a:latin typeface="Times New Roman" panose="02020603050405020304" pitchFamily="18" charset="0"/>
                <a:cs typeface="Times New Roman" panose="02020603050405020304" pitchFamily="18" charset="0"/>
              </a:rPr>
              <a:t>字段转化为一个</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符号将经历如下过程</a:t>
            </a:r>
            <a:r>
              <a:rPr lang="en-US"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algn="just"/>
            <a:r>
              <a:rPr lang="zh-CN" altLang="en-US" sz="2000" b="1" dirty="0">
                <a:latin typeface="Times New Roman" panose="02020603050405020304" pitchFamily="18" charset="0"/>
                <a:cs typeface="Times New Roman" panose="02020603050405020304" pitchFamily="18" charset="0"/>
              </a:rPr>
              <a:t>生成</a:t>
            </a:r>
            <a:r>
              <a:rPr lang="en-US" altLang="zh-CN" sz="2000" b="1" dirty="0">
                <a:latin typeface="Times New Roman" panose="02020603050405020304" pitchFamily="18" charset="0"/>
                <a:cs typeface="Times New Roman" panose="02020603050405020304" pitchFamily="18" charset="0"/>
              </a:rPr>
              <a:t>SIG</a:t>
            </a:r>
            <a:r>
              <a:rPr lang="zh-CN" altLang="en-US" sz="2000" b="1" dirty="0">
                <a:latin typeface="Times New Roman" panose="02020603050405020304" pitchFamily="18" charset="0"/>
                <a:cs typeface="Times New Roman" panose="02020603050405020304" pitchFamily="18" charset="0"/>
              </a:rPr>
              <a:t>字段的比特信息</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卷积编码</a:t>
            </a:r>
            <a:r>
              <a:rPr lang="en-US" altLang="zh-CN" sz="2000" b="1" dirty="0">
                <a:latin typeface="Times New Roman" panose="02020603050405020304" pitchFamily="18" charset="0"/>
                <a:cs typeface="Times New Roman" panose="02020603050405020304" pitchFamily="18" charset="0"/>
              </a:rPr>
              <a:t>(BCC</a:t>
            </a:r>
            <a:r>
              <a:rPr lang="zh-CN" altLang="en-US" sz="2000" b="1" dirty="0">
                <a:latin typeface="Times New Roman" panose="02020603050405020304" pitchFamily="18" charset="0"/>
                <a:cs typeface="Times New Roman" panose="02020603050405020304" pitchFamily="18" charset="0"/>
              </a:rPr>
              <a:t>编码</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交织</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符号映射</a:t>
            </a:r>
            <a:r>
              <a:rPr lang="en-US" altLang="zh-CN" sz="2000" b="1" dirty="0">
                <a:latin typeface="Times New Roman" panose="02020603050405020304" pitchFamily="18" charset="0"/>
                <a:cs typeface="Times New Roman" panose="02020603050405020304" pitchFamily="18" charset="0"/>
              </a:rPr>
              <a:t>(BPSK)---</a:t>
            </a:r>
            <a:r>
              <a:rPr lang="zh-CN" altLang="en-US" sz="2000" b="1" dirty="0">
                <a:latin typeface="Times New Roman" panose="02020603050405020304" pitchFamily="18" charset="0"/>
                <a:cs typeface="Times New Roman" panose="02020603050405020304" pitchFamily="18" charset="0"/>
              </a:rPr>
              <a:t>插入导频序列</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进行循环移位</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通过</a:t>
            </a:r>
            <a:r>
              <a:rPr lang="en-US" altLang="zh-CN" sz="2000" b="1" dirty="0">
                <a:latin typeface="Times New Roman" panose="02020603050405020304" pitchFamily="18" charset="0"/>
                <a:cs typeface="Times New Roman" panose="02020603050405020304" pitchFamily="18" charset="0"/>
              </a:rPr>
              <a:t>IFFT</a:t>
            </a:r>
            <a:r>
              <a:rPr lang="zh-CN" altLang="en-US" sz="2000" b="1" dirty="0">
                <a:latin typeface="Times New Roman" panose="02020603050405020304" pitchFamily="18" charset="0"/>
                <a:cs typeface="Times New Roman" panose="02020603050405020304" pitchFamily="18" charset="0"/>
              </a:rPr>
              <a:t>变换到时域</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插入循环前缀。接下来，我将具体对这些过程</a:t>
            </a:r>
            <a:r>
              <a:rPr lang="zh-CN" altLang="en-US" sz="2000" b="1" dirty="0">
                <a:latin typeface="Times New Roman" panose="02020603050405020304" pitchFamily="18" charset="0"/>
                <a:cs typeface="Times New Roman" panose="02020603050405020304" pitchFamily="18" charset="0"/>
              </a:rPr>
              <a:t>进行举例</a:t>
            </a:r>
            <a:r>
              <a:rPr lang="zh-CN" altLang="en-US" sz="2000" b="1" dirty="0">
                <a:latin typeface="Times New Roman" panose="02020603050405020304" pitchFamily="18" charset="0"/>
                <a:cs typeface="Times New Roman" panose="02020603050405020304" pitchFamily="18" charset="0"/>
              </a:rPr>
              <a:t>说明：</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生成</a:t>
            </a:r>
            <a:r>
              <a:rPr lang="en-US" altLang="zh-CN" sz="2000" b="1" dirty="0">
                <a:latin typeface="Times New Roman" panose="02020603050405020304" pitchFamily="18" charset="0"/>
                <a:cs typeface="Times New Roman" panose="02020603050405020304" pitchFamily="18" charset="0"/>
              </a:rPr>
              <a:t>SIG</a:t>
            </a:r>
            <a:r>
              <a:rPr lang="zh-CN" altLang="en-US" sz="2000" b="1" dirty="0">
                <a:latin typeface="Times New Roman" panose="02020603050405020304" pitchFamily="18" charset="0"/>
                <a:cs typeface="Times New Roman" panose="02020603050405020304" pitchFamily="18" charset="0"/>
              </a:rPr>
              <a:t>字段的比特</a:t>
            </a:r>
            <a:r>
              <a:rPr lang="zh-CN" altLang="en-US" sz="2000" b="1" dirty="0">
                <a:latin typeface="Times New Roman" panose="02020603050405020304" pitchFamily="18" charset="0"/>
                <a:cs typeface="Times New Roman" panose="02020603050405020304" pitchFamily="18" charset="0"/>
              </a:rPr>
              <a:t>信息：</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在</a:t>
            </a:r>
            <a:r>
              <a:rPr lang="en-US" altLang="zh-CN" sz="2000" b="1" dirty="0">
                <a:latin typeface="Times New Roman" panose="02020603050405020304" pitchFamily="18" charset="0"/>
                <a:cs typeface="Times New Roman" panose="02020603050405020304" pitchFamily="18" charset="0"/>
              </a:rPr>
              <a:t>SIG</a:t>
            </a:r>
            <a:r>
              <a:rPr lang="zh-CN" altLang="en-US" sz="2000" b="1" dirty="0">
                <a:latin typeface="Times New Roman" panose="02020603050405020304" pitchFamily="18" charset="0"/>
                <a:cs typeface="Times New Roman" panose="02020603050405020304" pitchFamily="18" charset="0"/>
              </a:rPr>
              <a:t>字段比特信息的生成过程中，我们可以使用</a:t>
            </a:r>
            <a:r>
              <a:rPr lang="en-US" altLang="zh-CN" sz="2000" b="1" dirty="0">
                <a:latin typeface="Times New Roman" panose="02020603050405020304" pitchFamily="18" charset="0"/>
                <a:cs typeface="Times New Roman" panose="02020603050405020304" pitchFamily="18" charset="0"/>
              </a:rPr>
              <a:t>MATLAB</a:t>
            </a:r>
            <a:r>
              <a:rPr lang="zh-CN" altLang="en-US" sz="2000" b="1" dirty="0">
                <a:latin typeface="Times New Roman" panose="02020603050405020304" pitchFamily="18" charset="0"/>
                <a:cs typeface="Times New Roman" panose="02020603050405020304" pitchFamily="18" charset="0"/>
              </a:rPr>
              <a:t>中自带的工具包</a:t>
            </a:r>
            <a:r>
              <a:rPr lang="en-US" altLang="zh-CN" sz="2000" b="1" dirty="0">
                <a:latin typeface="Times New Roman" panose="02020603050405020304" pitchFamily="18" charset="0"/>
                <a:cs typeface="Times New Roman" panose="02020603050405020304" pitchFamily="18" charset="0"/>
              </a:rPr>
              <a:t>WLAN Toolbox</a:t>
            </a:r>
            <a:r>
              <a:rPr lang="zh-CN" altLang="en-US" sz="2000" b="1" dirty="0">
                <a:latin typeface="Times New Roman" panose="02020603050405020304" pitchFamily="18" charset="0"/>
                <a:cs typeface="Times New Roman" panose="02020603050405020304" pitchFamily="18" charset="0"/>
              </a:rPr>
              <a:t>中的</a:t>
            </a:r>
            <a:r>
              <a:rPr lang="en-US" altLang="zh-CN" sz="2000" b="1" dirty="0">
                <a:latin typeface="Times New Roman" panose="02020603050405020304" pitchFamily="18" charset="0"/>
                <a:cs typeface="Times New Roman" panose="02020603050405020304" pitchFamily="18" charset="0"/>
              </a:rPr>
              <a:t>wlanLSIG</a:t>
            </a:r>
            <a:r>
              <a:rPr lang="zh-CN" altLang="en-US" sz="2000" b="1" dirty="0">
                <a:latin typeface="Times New Roman" panose="02020603050405020304" pitchFamily="18" charset="0"/>
                <a:cs typeface="Times New Roman" panose="02020603050405020304" pitchFamily="18" charset="0"/>
              </a:rPr>
              <a:t>来生成</a:t>
            </a:r>
            <a:r>
              <a:rPr lang="en-US" altLang="zh-CN" sz="2000" b="1" dirty="0">
                <a:latin typeface="Times New Roman" panose="02020603050405020304" pitchFamily="18" charset="0"/>
                <a:cs typeface="Times New Roman" panose="02020603050405020304" pitchFamily="18" charset="0"/>
              </a:rPr>
              <a:t>L-SIG</a:t>
            </a:r>
            <a:r>
              <a:rPr lang="zh-CN" altLang="en-US" sz="2000" b="1" dirty="0">
                <a:latin typeface="Times New Roman" panose="02020603050405020304" pitchFamily="18" charset="0"/>
                <a:cs typeface="Times New Roman" panose="02020603050405020304" pitchFamily="18" charset="0"/>
              </a:rPr>
              <a:t>字段的比特信息，如下所示。</a:t>
            </a:r>
            <a:r>
              <a:rPr lang="en-US" altLang="zh-CN" sz="2000" b="1" dirty="0">
                <a:latin typeface="Times New Roman" panose="02020603050405020304" pitchFamily="18" charset="0"/>
                <a:cs typeface="Times New Roman" panose="02020603050405020304" pitchFamily="18" charset="0"/>
              </a:rPr>
              <a:t>(MATLAB</a:t>
            </a:r>
            <a:r>
              <a:rPr lang="zh-CN" altLang="en-US" sz="2000" b="1" dirty="0">
                <a:latin typeface="Times New Roman" panose="02020603050405020304" pitchFamily="18" charset="0"/>
                <a:cs typeface="Times New Roman" panose="02020603050405020304" pitchFamily="18" charset="0"/>
              </a:rPr>
              <a:t>代码见下一张</a:t>
            </a:r>
            <a:r>
              <a:rPr lang="en-US" altLang="zh-CN" sz="2000" b="1" dirty="0">
                <a:latin typeface="Times New Roman" panose="02020603050405020304" pitchFamily="18" charset="0"/>
                <a:cs typeface="Times New Roman" panose="02020603050405020304" pitchFamily="18" charset="0"/>
              </a:rPr>
              <a:t>ppt)</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pic>
        <p:nvPicPr>
          <p:cNvPr id="2" name="图片 1" descr="20220316012540"/>
          <p:cNvPicPr>
            <a:picLocks noChangeAspect="1"/>
          </p:cNvPicPr>
          <p:nvPr/>
        </p:nvPicPr>
        <p:blipFill>
          <a:blip r:embed="rId1"/>
          <a:stretch>
            <a:fillRect/>
          </a:stretch>
        </p:blipFill>
        <p:spPr>
          <a:xfrm>
            <a:off x="850265" y="3789045"/>
            <a:ext cx="10887075" cy="2637790"/>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86521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27985" y="40513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pic>
        <p:nvPicPr>
          <p:cNvPr id="3" name="图片 2" descr="20220316012730"/>
          <p:cNvPicPr>
            <a:picLocks noChangeAspect="1"/>
          </p:cNvPicPr>
          <p:nvPr/>
        </p:nvPicPr>
        <p:blipFill>
          <a:blip r:embed="rId1"/>
          <a:stretch>
            <a:fillRect/>
          </a:stretch>
        </p:blipFill>
        <p:spPr>
          <a:xfrm>
            <a:off x="2712085" y="1628775"/>
            <a:ext cx="6263005" cy="1856740"/>
          </a:xfrm>
          <a:prstGeom prst="rect">
            <a:avLst/>
          </a:prstGeom>
        </p:spPr>
      </p:pic>
      <p:sp>
        <p:nvSpPr>
          <p:cNvPr id="13" name="文本框 12"/>
          <p:cNvSpPr txBox="1"/>
          <p:nvPr/>
        </p:nvSpPr>
        <p:spPr>
          <a:xfrm>
            <a:off x="614680" y="1124585"/>
            <a:ext cx="4431030" cy="368300"/>
          </a:xfrm>
          <a:prstGeom prst="rect">
            <a:avLst/>
          </a:prstGeom>
          <a:noFill/>
        </p:spPr>
        <p:txBody>
          <a:bodyPr wrap="none" rtlCol="0" anchor="t">
            <a:spAutoFit/>
          </a:bodyPr>
          <a:p>
            <a:r>
              <a:rPr lang="en-US" altLang="zh-CN" b="1" dirty="0">
                <a:latin typeface="Times New Roman" panose="02020603050405020304" pitchFamily="18" charset="0"/>
                <a:cs typeface="Times New Roman" panose="02020603050405020304" pitchFamily="18" charset="0"/>
                <a:sym typeface="+mn-ea"/>
              </a:rPr>
              <a:t>1.</a:t>
            </a:r>
            <a:r>
              <a:rPr lang="zh-CN" altLang="en-US" b="1" dirty="0">
                <a:latin typeface="Times New Roman" panose="02020603050405020304" pitchFamily="18" charset="0"/>
                <a:cs typeface="Times New Roman" panose="02020603050405020304" pitchFamily="18" charset="0"/>
                <a:sym typeface="+mn-ea"/>
              </a:rPr>
              <a:t>生成</a:t>
            </a:r>
            <a:r>
              <a:rPr lang="en-US" altLang="zh-CN" b="1" dirty="0">
                <a:latin typeface="Times New Roman" panose="02020603050405020304" pitchFamily="18" charset="0"/>
                <a:cs typeface="Times New Roman" panose="02020603050405020304" pitchFamily="18" charset="0"/>
                <a:sym typeface="+mn-ea"/>
              </a:rPr>
              <a:t>SIG</a:t>
            </a:r>
            <a:r>
              <a:rPr lang="zh-CN" altLang="en-US" b="1" dirty="0">
                <a:latin typeface="Times New Roman" panose="02020603050405020304" pitchFamily="18" charset="0"/>
                <a:cs typeface="Times New Roman" panose="02020603050405020304" pitchFamily="18" charset="0"/>
                <a:sym typeface="+mn-ea"/>
              </a:rPr>
              <a:t>字段的比特信息：</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接上一页</a:t>
            </a:r>
            <a:r>
              <a:rPr lang="en-US" altLang="zh-CN" b="1" dirty="0">
                <a:latin typeface="Times New Roman" panose="02020603050405020304" pitchFamily="18" charset="0"/>
                <a:cs typeface="Times New Roman" panose="02020603050405020304" pitchFamily="18" charset="0"/>
                <a:sym typeface="+mn-ea"/>
              </a:rPr>
              <a:t>ppt)</a:t>
            </a:r>
            <a:endParaRPr lang="en-US" altLang="zh-CN" b="1" dirty="0">
              <a:latin typeface="Times New Roman" panose="02020603050405020304" pitchFamily="18" charset="0"/>
              <a:cs typeface="Times New Roman" panose="02020603050405020304" pitchFamily="18" charset="0"/>
              <a:sym typeface="+mn-ea"/>
            </a:endParaRPr>
          </a:p>
        </p:txBody>
      </p:sp>
      <p:sp>
        <p:nvSpPr>
          <p:cNvPr id="14" name="文本框 13"/>
          <p:cNvSpPr txBox="1"/>
          <p:nvPr/>
        </p:nvSpPr>
        <p:spPr>
          <a:xfrm>
            <a:off x="3032125" y="4392295"/>
            <a:ext cx="6736715" cy="368300"/>
          </a:xfrm>
          <a:prstGeom prst="rect">
            <a:avLst/>
          </a:prstGeom>
          <a:noFill/>
        </p:spPr>
        <p:txBody>
          <a:bodyPr wrap="square" rtlCol="0">
            <a:spAutoFit/>
          </a:bodyPr>
          <a:p>
            <a:endParaRPr lang="zh-CN" altLang="en-US"/>
          </a:p>
        </p:txBody>
      </p:sp>
      <p:sp>
        <p:nvSpPr>
          <p:cNvPr id="2" name="文本框 1"/>
          <p:cNvSpPr txBox="1"/>
          <p:nvPr/>
        </p:nvSpPr>
        <p:spPr>
          <a:xfrm>
            <a:off x="2136140" y="3716655"/>
            <a:ext cx="6273800" cy="645160"/>
          </a:xfrm>
          <a:prstGeom prst="rect">
            <a:avLst/>
          </a:prstGeom>
          <a:noFill/>
        </p:spPr>
        <p:txBody>
          <a:bodyPr wrap="square" rtlCol="0">
            <a:spAutoFit/>
          </a:bodyPr>
          <a:p>
            <a:r>
              <a:rPr lang="zh-CN" altLang="en-US" b="1" dirty="0">
                <a:latin typeface="Times New Roman" panose="02020603050405020304" pitchFamily="18" charset="0"/>
                <a:cs typeface="Times New Roman" panose="02020603050405020304" pitchFamily="18" charset="0"/>
              </a:rPr>
              <a:t>至此，我们</a:t>
            </a:r>
            <a:r>
              <a:rPr lang="en-US" altLang="zh-CN" b="1" dirty="0">
                <a:latin typeface="Times New Roman" panose="02020603050405020304" pitchFamily="18" charset="0"/>
                <a:cs typeface="Times New Roman" panose="02020603050405020304" pitchFamily="18" charset="0"/>
              </a:rPr>
              <a:t>L-SIG</a:t>
            </a:r>
            <a:r>
              <a:rPr lang="zh-CN" altLang="en-US" b="1" dirty="0">
                <a:latin typeface="Times New Roman" panose="02020603050405020304" pitchFamily="18" charset="0"/>
                <a:cs typeface="Times New Roman" panose="02020603050405020304" pitchFamily="18" charset="0"/>
              </a:rPr>
              <a:t>字段的比特信息就生成了，其储存在变量L_SIG_field中，如下</a:t>
            </a:r>
            <a:r>
              <a:rPr lang="zh-CN" altLang="en-US" b="1" dirty="0">
                <a:latin typeface="Times New Roman" panose="02020603050405020304" pitchFamily="18" charset="0"/>
                <a:cs typeface="Times New Roman" panose="02020603050405020304" pitchFamily="18" charset="0"/>
              </a:rPr>
              <a:t>所示：</a:t>
            </a:r>
            <a:endParaRPr lang="zh-CN" altLang="en-US" b="1" dirty="0">
              <a:latin typeface="Times New Roman" panose="02020603050405020304" pitchFamily="18" charset="0"/>
              <a:cs typeface="Times New Roman" panose="02020603050405020304" pitchFamily="18" charset="0"/>
            </a:endParaRPr>
          </a:p>
        </p:txBody>
      </p:sp>
      <p:pic>
        <p:nvPicPr>
          <p:cNvPr id="6" name="图片 5" descr="20220316013108"/>
          <p:cNvPicPr>
            <a:picLocks noChangeAspect="1"/>
          </p:cNvPicPr>
          <p:nvPr/>
        </p:nvPicPr>
        <p:blipFill>
          <a:blip r:embed="rId2"/>
          <a:stretch>
            <a:fillRect/>
          </a:stretch>
        </p:blipFill>
        <p:spPr>
          <a:xfrm>
            <a:off x="1567180" y="4509135"/>
            <a:ext cx="9372600" cy="1362075"/>
          </a:xfrm>
          <a:prstGeom prst="rect">
            <a:avLst/>
          </a:prstGeom>
        </p:spPr>
      </p:pic>
      <p:sp>
        <p:nvSpPr>
          <p:cNvPr id="15" name="文本框 14"/>
          <p:cNvSpPr txBox="1"/>
          <p:nvPr/>
        </p:nvSpPr>
        <p:spPr>
          <a:xfrm>
            <a:off x="3359785" y="6018530"/>
            <a:ext cx="6273800" cy="368300"/>
          </a:xfrm>
          <a:prstGeom prst="rect">
            <a:avLst/>
          </a:prstGeom>
          <a:noFill/>
        </p:spPr>
        <p:txBody>
          <a:bodyPr wrap="square" rtlCol="0">
            <a:spAutoFit/>
          </a:bodyPr>
          <a:p>
            <a:r>
              <a:rPr lang="en-US" altLang="zh-CN" b="1" dirty="0">
                <a:latin typeface="Times New Roman" panose="02020603050405020304" pitchFamily="18" charset="0"/>
                <a:cs typeface="Times New Roman" panose="02020603050405020304" pitchFamily="18" charset="0"/>
              </a:rPr>
              <a:t>L_SIG_field</a:t>
            </a:r>
            <a:r>
              <a:rPr lang="zh-CN" altLang="en-US" b="1" dirty="0">
                <a:latin typeface="Times New Roman" panose="02020603050405020304" pitchFamily="18" charset="0"/>
                <a:cs typeface="Times New Roman" panose="02020603050405020304" pitchFamily="18" charset="0"/>
              </a:rPr>
              <a:t>中储存的</a:t>
            </a:r>
            <a:r>
              <a:rPr lang="en-US" altLang="zh-CN" b="1" dirty="0">
                <a:latin typeface="Times New Roman" panose="02020603050405020304" pitchFamily="18" charset="0"/>
                <a:cs typeface="Times New Roman" panose="02020603050405020304" pitchFamily="18" charset="0"/>
              </a:rPr>
              <a:t>L-SIG</a:t>
            </a:r>
            <a:r>
              <a:rPr lang="zh-CN" altLang="en-US" b="1" dirty="0">
                <a:latin typeface="Times New Roman" panose="02020603050405020304" pitchFamily="18" charset="0"/>
                <a:cs typeface="Times New Roman" panose="02020603050405020304" pitchFamily="18" charset="0"/>
              </a:rPr>
              <a:t>字段的比特信息</a:t>
            </a:r>
            <a:r>
              <a:rPr lang="en-US" altLang="zh-CN" b="1" dirty="0">
                <a:latin typeface="Times New Roman" panose="02020603050405020304" pitchFamily="18" charset="0"/>
                <a:cs typeface="Times New Roman" panose="02020603050405020304" pitchFamily="18" charset="0"/>
              </a:rPr>
              <a:t>(1*24</a:t>
            </a:r>
            <a:r>
              <a:rPr lang="zh-CN" altLang="en-US" b="1" dirty="0">
                <a:latin typeface="Times New Roman" panose="02020603050405020304" pitchFamily="18" charset="0"/>
                <a:cs typeface="Times New Roman" panose="02020603050405020304" pitchFamily="18" charset="0"/>
              </a:rPr>
              <a:t>的矩阵</a:t>
            </a:r>
            <a:r>
              <a:rPr lang="en-US" altLang="zh-CN"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2352040" y="1196340"/>
            <a:ext cx="8602980" cy="5569585"/>
          </a:xfrm>
          <a:prstGeom prst="rect">
            <a:avLst/>
          </a:prstGeom>
          <a:noFill/>
        </p:spPr>
        <p:txBody>
          <a:bodyPr wrap="square" rtlCol="0">
            <a:spAutoFit/>
          </a:bodyPr>
          <a:p>
            <a:endParaRPr lang="zh-CN" alt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2. </a:t>
            </a:r>
            <a:r>
              <a:rPr lang="zh-CN" altLang="en-US" sz="2000" b="1" dirty="0">
                <a:latin typeface="Times New Roman" panose="02020603050405020304" pitchFamily="18" charset="0"/>
                <a:cs typeface="Times New Roman" panose="02020603050405020304" pitchFamily="18" charset="0"/>
              </a:rPr>
              <a:t>对比特信息进行</a:t>
            </a:r>
            <a:r>
              <a:rPr lang="en-US" altLang="zh-CN" sz="2000" b="1" dirty="0">
                <a:latin typeface="Times New Roman" panose="02020603050405020304" pitchFamily="18" charset="0"/>
                <a:cs typeface="Times New Roman" panose="02020603050405020304" pitchFamily="18" charset="0"/>
              </a:rPr>
              <a:t>BCC(1/2)</a:t>
            </a:r>
            <a:r>
              <a:rPr lang="zh-CN" altLang="en-US" sz="2000" b="1" dirty="0">
                <a:latin typeface="Times New Roman" panose="02020603050405020304" pitchFamily="18" charset="0"/>
                <a:cs typeface="Times New Roman" panose="02020603050405020304" pitchFamily="18" charset="0"/>
              </a:rPr>
              <a:t>编码</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同样，</a:t>
            </a:r>
            <a:r>
              <a:rPr lang="en-US" altLang="zh-CN" sz="2000" b="1" dirty="0">
                <a:latin typeface="Times New Roman" panose="02020603050405020304" pitchFamily="18" charset="0"/>
                <a:cs typeface="Times New Roman" panose="02020603050405020304" pitchFamily="18" charset="0"/>
              </a:rPr>
              <a:t>WLAN Toolbox</a:t>
            </a:r>
            <a:r>
              <a:rPr lang="zh-CN" altLang="en-US" sz="2000" b="1" dirty="0">
                <a:latin typeface="Times New Roman" panose="02020603050405020304" pitchFamily="18" charset="0"/>
                <a:cs typeface="Times New Roman" panose="02020603050405020304" pitchFamily="18" charset="0"/>
              </a:rPr>
              <a:t>为我们提供了很多函数方便我们进行编码，在这个环节，我们使用</a:t>
            </a:r>
            <a:r>
              <a:rPr lang="en-US" altLang="zh-CN" sz="2000" b="1" dirty="0">
                <a:latin typeface="Times New Roman" panose="02020603050405020304" pitchFamily="18" charset="0"/>
                <a:cs typeface="Times New Roman" panose="02020603050405020304" pitchFamily="18" charset="0"/>
              </a:rPr>
              <a:t>Toolbox</a:t>
            </a:r>
            <a:r>
              <a:rPr lang="zh-CN" altLang="en-US" sz="2000" b="1" dirty="0">
                <a:latin typeface="Times New Roman" panose="02020603050405020304" pitchFamily="18" charset="0"/>
                <a:cs typeface="Times New Roman" panose="02020603050405020304" pitchFamily="18" charset="0"/>
              </a:rPr>
              <a:t>中的</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wlanBCCEncode函数对上一步得到的比特信息进行</a:t>
            </a:r>
            <a:r>
              <a:rPr lang="en-US" altLang="zh-CN" sz="2000" b="1" dirty="0">
                <a:latin typeface="Times New Roman" panose="02020603050405020304" pitchFamily="18" charset="0"/>
                <a:cs typeface="Times New Roman" panose="02020603050405020304" pitchFamily="18" charset="0"/>
              </a:rPr>
              <a:t>BCC</a:t>
            </a:r>
            <a:r>
              <a:rPr lang="zh-CN" altLang="en-US" sz="2000" b="1" dirty="0">
                <a:latin typeface="Times New Roman" panose="02020603050405020304" pitchFamily="18" charset="0"/>
                <a:cs typeface="Times New Roman" panose="02020603050405020304" pitchFamily="18" charset="0"/>
              </a:rPr>
              <a:t>编码，代码和输入如下</a:t>
            </a:r>
            <a:r>
              <a:rPr lang="zh-CN" altLang="en-US" sz="2000" b="1" dirty="0">
                <a:latin typeface="Times New Roman" panose="02020603050405020304" pitchFamily="18" charset="0"/>
                <a:cs typeface="Times New Roman" panose="02020603050405020304" pitchFamily="18" charset="0"/>
              </a:rPr>
              <a:t>所示：</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r>
              <a:rPr lang="en-US" altLang="zh-CN" sz="1800" b="1" dirty="0">
                <a:latin typeface="Times New Roman" panose="02020603050405020304" pitchFamily="18" charset="0"/>
                <a:cs typeface="Times New Roman" panose="02020603050405020304" pitchFamily="18" charset="0"/>
                <a:sym typeface="+mn-ea"/>
              </a:rPr>
              <a:t>	                         对L-SIG的比特信息进行BCC编码</a:t>
            </a:r>
            <a:endParaRPr lang="en-US" altLang="zh-CN" sz="18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r>
              <a:rPr lang="en-US" altLang="zh-CN" sz="1800" b="1" dirty="0">
                <a:latin typeface="Times New Roman" panose="02020603050405020304" pitchFamily="18" charset="0"/>
                <a:cs typeface="Times New Roman" panose="02020603050405020304" pitchFamily="18" charset="0"/>
                <a:sym typeface="+mn-ea"/>
              </a:rPr>
              <a:t>           对L-SIG的比特信息进行BCC编码后的输出比特信息(1*48的矩阵)</a:t>
            </a:r>
            <a:endParaRPr lang="en-US" altLang="zh-CN" sz="18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pic>
        <p:nvPicPr>
          <p:cNvPr id="2" name="图片 1" descr="20220316013341"/>
          <p:cNvPicPr>
            <a:picLocks noChangeAspect="1"/>
          </p:cNvPicPr>
          <p:nvPr/>
        </p:nvPicPr>
        <p:blipFill>
          <a:blip r:embed="rId1"/>
          <a:stretch>
            <a:fillRect/>
          </a:stretch>
        </p:blipFill>
        <p:spPr>
          <a:xfrm>
            <a:off x="4070350" y="2924810"/>
            <a:ext cx="4799965" cy="330835"/>
          </a:xfrm>
          <a:prstGeom prst="rect">
            <a:avLst/>
          </a:prstGeom>
        </p:spPr>
      </p:pic>
      <p:pic>
        <p:nvPicPr>
          <p:cNvPr id="3" name="图片 2" descr="20220316013543"/>
          <p:cNvPicPr>
            <a:picLocks noChangeAspect="1"/>
          </p:cNvPicPr>
          <p:nvPr/>
        </p:nvPicPr>
        <p:blipFill>
          <a:blip r:embed="rId2"/>
          <a:stretch>
            <a:fillRect/>
          </a:stretch>
        </p:blipFill>
        <p:spPr>
          <a:xfrm>
            <a:off x="1056005" y="3789045"/>
            <a:ext cx="10744835" cy="1655445"/>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2136140" y="1196340"/>
            <a:ext cx="8602980" cy="2553335"/>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rPr>
              <a:t>3. </a:t>
            </a:r>
            <a:r>
              <a:rPr lang="zh-CN" altLang="en-US" sz="2000" b="1" dirty="0">
                <a:latin typeface="Times New Roman" panose="02020603050405020304" pitchFamily="18" charset="0"/>
                <a:cs typeface="Times New Roman" panose="02020603050405020304" pitchFamily="18" charset="0"/>
              </a:rPr>
              <a:t>对编码后的信息进行交织处理</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sym typeface="+mn-ea"/>
              </a:rPr>
              <a:t>        </a:t>
            </a:r>
            <a:r>
              <a:rPr lang="zh-CN" altLang="en-US" sz="2000" b="1" dirty="0">
                <a:latin typeface="Times New Roman" panose="02020603050405020304" pitchFamily="18" charset="0"/>
                <a:cs typeface="Times New Roman" panose="02020603050405020304" pitchFamily="18" charset="0"/>
                <a:sym typeface="+mn-ea"/>
              </a:rPr>
              <a:t>在这个环节，我们使用</a:t>
            </a:r>
            <a:r>
              <a:rPr lang="en-US" altLang="zh-CN" sz="2000" b="1" dirty="0">
                <a:latin typeface="Times New Roman" panose="02020603050405020304" pitchFamily="18" charset="0"/>
                <a:cs typeface="Times New Roman" panose="02020603050405020304" pitchFamily="18" charset="0"/>
                <a:sym typeface="+mn-ea"/>
              </a:rPr>
              <a:t>WLAN Toolbox</a:t>
            </a:r>
            <a:r>
              <a:rPr lang="zh-CN" altLang="en-US" sz="2000" b="1" dirty="0">
                <a:latin typeface="Times New Roman" panose="02020603050405020304" pitchFamily="18" charset="0"/>
                <a:cs typeface="Times New Roman" panose="02020603050405020304" pitchFamily="18" charset="0"/>
                <a:sym typeface="+mn-ea"/>
              </a:rPr>
              <a:t>中的</a:t>
            </a:r>
            <a:r>
              <a:rPr lang="en-US" altLang="zh-CN" sz="2000" b="1" dirty="0">
                <a:latin typeface="Times New Roman" panose="02020603050405020304" pitchFamily="18" charset="0"/>
                <a:cs typeface="Times New Roman" panose="02020603050405020304" pitchFamily="18" charset="0"/>
                <a:sym typeface="+mn-ea"/>
              </a:rPr>
              <a:t> </a:t>
            </a:r>
            <a:r>
              <a:rPr lang="zh-CN" altLang="en-US" sz="2000" b="1" dirty="0">
                <a:latin typeface="Times New Roman" panose="02020603050405020304" pitchFamily="18" charset="0"/>
                <a:cs typeface="Times New Roman" panose="02020603050405020304" pitchFamily="18" charset="0"/>
                <a:sym typeface="+mn-ea"/>
              </a:rPr>
              <a:t>wlanBCCInterleave函数对上一步得到的编码后信息交织，目的是为了提高接收机对编码信息的纠错</a:t>
            </a:r>
            <a:r>
              <a:rPr lang="zh-CN" altLang="en-US" sz="2000" b="1" dirty="0">
                <a:latin typeface="Times New Roman" panose="02020603050405020304" pitchFamily="18" charset="0"/>
                <a:cs typeface="Times New Roman" panose="02020603050405020304" pitchFamily="18" charset="0"/>
                <a:sym typeface="+mn-ea"/>
              </a:rPr>
              <a:t>能力。代码和输入如下所示：</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pic>
        <p:nvPicPr>
          <p:cNvPr id="3" name="图片 2" descr="20220316014040"/>
          <p:cNvPicPr>
            <a:picLocks noChangeAspect="1"/>
          </p:cNvPicPr>
          <p:nvPr/>
        </p:nvPicPr>
        <p:blipFill>
          <a:blip r:embed="rId1"/>
          <a:stretch>
            <a:fillRect/>
          </a:stretch>
        </p:blipFill>
        <p:spPr>
          <a:xfrm>
            <a:off x="2999740" y="2871470"/>
            <a:ext cx="7038975" cy="257175"/>
          </a:xfrm>
          <a:prstGeom prst="rect">
            <a:avLst/>
          </a:prstGeom>
        </p:spPr>
      </p:pic>
      <p:sp>
        <p:nvSpPr>
          <p:cNvPr id="13" name="文本框 12"/>
          <p:cNvSpPr txBox="1"/>
          <p:nvPr/>
        </p:nvSpPr>
        <p:spPr>
          <a:xfrm>
            <a:off x="4655820" y="3284855"/>
            <a:ext cx="3211830" cy="368300"/>
          </a:xfrm>
          <a:prstGeom prst="rect">
            <a:avLst/>
          </a:prstGeom>
          <a:noFill/>
        </p:spPr>
        <p:txBody>
          <a:bodyPr wrap="none" rtlCol="0" anchor="t">
            <a:spAutoFit/>
          </a:bodyPr>
          <a:p>
            <a:r>
              <a:rPr lang="en-US" altLang="zh-CN" b="1" dirty="0">
                <a:latin typeface="Times New Roman" panose="02020603050405020304" pitchFamily="18" charset="0"/>
                <a:cs typeface="Times New Roman" panose="02020603050405020304" pitchFamily="18" charset="0"/>
                <a:sym typeface="+mn-ea"/>
              </a:rPr>
              <a:t> 对</a:t>
            </a:r>
            <a:r>
              <a:rPr lang="zh-CN" altLang="en-US" b="1" dirty="0">
                <a:latin typeface="Times New Roman" panose="02020603050405020304" pitchFamily="18" charset="0"/>
                <a:cs typeface="Times New Roman" panose="02020603050405020304" pitchFamily="18" charset="0"/>
                <a:sym typeface="+mn-ea"/>
              </a:rPr>
              <a:t>编码后的比特信息进行</a:t>
            </a:r>
            <a:r>
              <a:rPr lang="zh-CN" altLang="en-US" b="1" dirty="0">
                <a:latin typeface="Times New Roman" panose="02020603050405020304" pitchFamily="18" charset="0"/>
                <a:cs typeface="Times New Roman" panose="02020603050405020304" pitchFamily="18" charset="0"/>
                <a:sym typeface="+mn-ea"/>
              </a:rPr>
              <a:t>交织</a:t>
            </a:r>
            <a:endParaRPr lang="zh-CN" altLang="en-US" b="1" dirty="0">
              <a:latin typeface="Times New Roman" panose="02020603050405020304" pitchFamily="18" charset="0"/>
              <a:cs typeface="Times New Roman" panose="02020603050405020304" pitchFamily="18" charset="0"/>
              <a:sym typeface="+mn-ea"/>
            </a:endParaRPr>
          </a:p>
        </p:txBody>
      </p:sp>
      <p:pic>
        <p:nvPicPr>
          <p:cNvPr id="14" name="图片 13" descr="20220316014127"/>
          <p:cNvPicPr>
            <a:picLocks noChangeAspect="1"/>
          </p:cNvPicPr>
          <p:nvPr/>
        </p:nvPicPr>
        <p:blipFill>
          <a:blip r:embed="rId2"/>
          <a:stretch>
            <a:fillRect/>
          </a:stretch>
        </p:blipFill>
        <p:spPr>
          <a:xfrm>
            <a:off x="5232400" y="2492375"/>
            <a:ext cx="1704975" cy="295275"/>
          </a:xfrm>
          <a:prstGeom prst="rect">
            <a:avLst/>
          </a:prstGeom>
        </p:spPr>
      </p:pic>
      <p:pic>
        <p:nvPicPr>
          <p:cNvPr id="15" name="图片 14" descr="20220316014311"/>
          <p:cNvPicPr>
            <a:picLocks noChangeAspect="1"/>
          </p:cNvPicPr>
          <p:nvPr/>
        </p:nvPicPr>
        <p:blipFill>
          <a:blip r:embed="rId3"/>
          <a:stretch>
            <a:fillRect/>
          </a:stretch>
        </p:blipFill>
        <p:spPr>
          <a:xfrm>
            <a:off x="1199515" y="3789045"/>
            <a:ext cx="10687050" cy="1686560"/>
          </a:xfrm>
          <a:prstGeom prst="rect">
            <a:avLst/>
          </a:prstGeom>
        </p:spPr>
      </p:pic>
      <p:sp>
        <p:nvSpPr>
          <p:cNvPr id="16" name="文本框 15"/>
          <p:cNvSpPr txBox="1"/>
          <p:nvPr/>
        </p:nvSpPr>
        <p:spPr>
          <a:xfrm>
            <a:off x="3575685" y="5732780"/>
            <a:ext cx="6278880" cy="368300"/>
          </a:xfrm>
          <a:prstGeom prst="rect">
            <a:avLst/>
          </a:prstGeom>
          <a:noFill/>
        </p:spPr>
        <p:txBody>
          <a:bodyPr wrap="none" rtlCol="0" anchor="t">
            <a:spAutoFit/>
          </a:bodyPr>
          <a:p>
            <a:pPr algn="l"/>
            <a:r>
              <a:rPr lang="en-US" altLang="zh-CN" b="1" dirty="0">
                <a:latin typeface="Times New Roman" panose="02020603050405020304" pitchFamily="18" charset="0"/>
                <a:cs typeface="Times New Roman" panose="02020603050405020304" pitchFamily="18" charset="0"/>
                <a:sym typeface="+mn-ea"/>
              </a:rPr>
              <a:t>对</a:t>
            </a:r>
            <a:r>
              <a:rPr lang="zh-CN" altLang="en-US" b="1" dirty="0">
                <a:latin typeface="Times New Roman" panose="02020603050405020304" pitchFamily="18" charset="0"/>
                <a:cs typeface="Times New Roman" panose="02020603050405020304" pitchFamily="18" charset="0"/>
                <a:sym typeface="+mn-ea"/>
              </a:rPr>
              <a:t>编码后的比特信息进行交织后的输出比特信息</a:t>
            </a:r>
            <a:r>
              <a:rPr lang="en-US" altLang="zh-CN" b="1" dirty="0">
                <a:latin typeface="Times New Roman" panose="02020603050405020304" pitchFamily="18" charset="0"/>
                <a:cs typeface="Times New Roman" panose="02020603050405020304" pitchFamily="18" charset="0"/>
                <a:sym typeface="+mn-ea"/>
              </a:rPr>
              <a:t>(</a:t>
            </a:r>
            <a:r>
              <a:rPr lang="en-US" altLang="zh-CN" b="1" dirty="0">
                <a:latin typeface="Times New Roman" panose="02020603050405020304" pitchFamily="18" charset="0"/>
                <a:cs typeface="Times New Roman" panose="02020603050405020304" pitchFamily="18" charset="0"/>
                <a:sym typeface="+mn-ea"/>
              </a:rPr>
              <a:t>1*48的矩阵)</a:t>
            </a:r>
            <a:endParaRPr lang="en-US" altLang="zh-CN" b="1" dirty="0">
              <a:latin typeface="Times New Roman" panose="02020603050405020304" pitchFamily="18" charset="0"/>
              <a:cs typeface="Times New Roman" panose="02020603050405020304" pitchFamily="18" charset="0"/>
              <a:sym typeface="+mn-ea"/>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2136140" y="1196340"/>
            <a:ext cx="8602980" cy="3476625"/>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sym typeface="+mn-ea"/>
              </a:rPr>
              <a:t>4.对交织之后的数据进行</a:t>
            </a:r>
            <a:r>
              <a:rPr lang="zh-CN" altLang="en-US" sz="2000" b="1" dirty="0">
                <a:latin typeface="Times New Roman" panose="02020603050405020304" pitchFamily="18" charset="0"/>
                <a:cs typeface="Times New Roman" panose="02020603050405020304" pitchFamily="18" charset="0"/>
                <a:sym typeface="+mn-ea"/>
              </a:rPr>
              <a:t>符号</a:t>
            </a:r>
            <a:r>
              <a:rPr lang="en-US" altLang="zh-CN" sz="2000" b="1" dirty="0">
                <a:latin typeface="Times New Roman" panose="02020603050405020304" pitchFamily="18" charset="0"/>
                <a:cs typeface="Times New Roman" panose="02020603050405020304" pitchFamily="18" charset="0"/>
                <a:sym typeface="+mn-ea"/>
              </a:rPr>
              <a:t>映射</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对于L-SIG字段来说，其采用</a:t>
            </a:r>
            <a:r>
              <a:rPr lang="zh-CN" altLang="en-US" sz="2000" b="1" dirty="0">
                <a:latin typeface="Times New Roman" panose="02020603050405020304" pitchFamily="18" charset="0"/>
                <a:cs typeface="Times New Roman" panose="02020603050405020304" pitchFamily="18" charset="0"/>
                <a:sym typeface="+mn-ea"/>
              </a:rPr>
              <a:t>的映射方式为</a:t>
            </a:r>
            <a:r>
              <a:rPr lang="en-US" altLang="zh-CN" sz="2000" b="1" dirty="0">
                <a:latin typeface="Times New Roman" panose="02020603050405020304" pitchFamily="18" charset="0"/>
                <a:cs typeface="Times New Roman" panose="02020603050405020304" pitchFamily="18" charset="0"/>
                <a:sym typeface="+mn-ea"/>
              </a:rPr>
              <a:t>BPSK</a:t>
            </a:r>
            <a:r>
              <a:rPr lang="zh-CN" altLang="en-US" sz="2000" b="1" dirty="0">
                <a:latin typeface="Times New Roman" panose="02020603050405020304" pitchFamily="18" charset="0"/>
                <a:cs typeface="Times New Roman" panose="02020603050405020304" pitchFamily="18" charset="0"/>
                <a:sym typeface="+mn-ea"/>
              </a:rPr>
              <a:t>。</a:t>
            </a:r>
            <a:endParaRPr lang="zh-CN" altLang="en-US" sz="2000" b="1" dirty="0">
              <a:latin typeface="Times New Roman" panose="02020603050405020304" pitchFamily="18" charset="0"/>
              <a:cs typeface="Times New Roman" panose="02020603050405020304" pitchFamily="18" charset="0"/>
              <a:sym typeface="+mn-ea"/>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通常将此步之前的处理称为bit域处理，此步之后的处理称为频域处理，对于L-SIG字段来说，其采用的QAM映射为BPSK；</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sym typeface="+mn-ea"/>
              </a:rPr>
              <a:t>        </a:t>
            </a:r>
            <a:r>
              <a:rPr lang="zh-CN" altLang="en-US" sz="2000" b="1" dirty="0">
                <a:latin typeface="Times New Roman" panose="02020603050405020304" pitchFamily="18" charset="0"/>
                <a:cs typeface="Times New Roman" panose="02020603050405020304" pitchFamily="18" charset="0"/>
                <a:sym typeface="+mn-ea"/>
              </a:rPr>
              <a:t>在这个环节，我们使用</a:t>
            </a:r>
            <a:r>
              <a:rPr lang="en-US" altLang="zh-CN" sz="2000" b="1" dirty="0">
                <a:latin typeface="Times New Roman" panose="02020603050405020304" pitchFamily="18" charset="0"/>
                <a:cs typeface="Times New Roman" panose="02020603050405020304" pitchFamily="18" charset="0"/>
                <a:sym typeface="+mn-ea"/>
              </a:rPr>
              <a:t>WLAN Toolbox</a:t>
            </a:r>
            <a:r>
              <a:rPr lang="zh-CN" altLang="en-US" sz="2000" b="1" dirty="0">
                <a:latin typeface="Times New Roman" panose="02020603050405020304" pitchFamily="18" charset="0"/>
                <a:cs typeface="Times New Roman" panose="02020603050405020304" pitchFamily="18" charset="0"/>
                <a:sym typeface="+mn-ea"/>
              </a:rPr>
              <a:t>中的</a:t>
            </a:r>
            <a:r>
              <a:rPr lang="en-US" altLang="zh-CN" sz="2000" b="1" dirty="0">
                <a:latin typeface="Times New Roman" panose="02020603050405020304" pitchFamily="18" charset="0"/>
                <a:cs typeface="Times New Roman" panose="02020603050405020304" pitchFamily="18" charset="0"/>
                <a:sym typeface="+mn-ea"/>
              </a:rPr>
              <a:t> </a:t>
            </a:r>
            <a:r>
              <a:rPr lang="zh-CN" altLang="en-US" sz="2000" b="1" dirty="0">
                <a:latin typeface="Times New Roman" panose="02020603050405020304" pitchFamily="18" charset="0"/>
                <a:cs typeface="Times New Roman" panose="02020603050405020304" pitchFamily="18" charset="0"/>
                <a:sym typeface="+mn-ea"/>
              </a:rPr>
              <a:t>wlanConstellationMap函数对上一步得到的比特信息进行</a:t>
            </a:r>
            <a:r>
              <a:rPr lang="en-US" altLang="zh-CN" sz="2000" b="1" dirty="0">
                <a:latin typeface="Times New Roman" panose="02020603050405020304" pitchFamily="18" charset="0"/>
                <a:cs typeface="Times New Roman" panose="02020603050405020304" pitchFamily="18" charset="0"/>
                <a:sym typeface="+mn-ea"/>
              </a:rPr>
              <a:t>BPSK</a:t>
            </a:r>
            <a:r>
              <a:rPr lang="zh-CN" altLang="en-US" sz="2000" b="1" dirty="0">
                <a:latin typeface="Times New Roman" panose="02020603050405020304" pitchFamily="18" charset="0"/>
                <a:cs typeface="Times New Roman" panose="02020603050405020304" pitchFamily="18" charset="0"/>
                <a:sym typeface="+mn-ea"/>
              </a:rPr>
              <a:t>符号映射。代码和输入如下所示：</a:t>
            </a:r>
            <a:r>
              <a:rPr lang="en-US" altLang="zh-CN" sz="2000" b="1" dirty="0">
                <a:latin typeface="Times New Roman" panose="02020603050405020304" pitchFamily="18" charset="0"/>
                <a:cs typeface="Times New Roman" panose="02020603050405020304" pitchFamily="18" charset="0"/>
                <a:sym typeface="+mn-ea"/>
              </a:rPr>
              <a:t>(</a:t>
            </a:r>
            <a:r>
              <a:rPr lang="zh-CN" altLang="en-US" sz="2000" b="1" dirty="0">
                <a:latin typeface="Times New Roman" panose="02020603050405020304" pitchFamily="18" charset="0"/>
                <a:cs typeface="Times New Roman" panose="02020603050405020304" pitchFamily="18" charset="0"/>
                <a:sym typeface="+mn-ea"/>
              </a:rPr>
              <a:t>输出矩阵见下一张</a:t>
            </a:r>
            <a:r>
              <a:rPr lang="en-US" altLang="zh-CN" sz="2000" b="1" dirty="0">
                <a:latin typeface="Times New Roman" panose="02020603050405020304" pitchFamily="18" charset="0"/>
                <a:cs typeface="Times New Roman" panose="02020603050405020304" pitchFamily="18" charset="0"/>
                <a:sym typeface="+mn-ea"/>
              </a:rPr>
              <a:t>ppt</a:t>
            </a:r>
            <a:r>
              <a:rPr lang="zh-CN" altLang="en-US" sz="2000" b="1" dirty="0">
                <a:latin typeface="Times New Roman" panose="02020603050405020304" pitchFamily="18" charset="0"/>
                <a:cs typeface="Times New Roman" panose="02020603050405020304" pitchFamily="18" charset="0"/>
                <a:sym typeface="+mn-ea"/>
              </a:rPr>
              <a:t>，太大了放不下</a:t>
            </a:r>
            <a:r>
              <a:rPr lang="en-US" altLang="zh-CN" sz="2000" b="1" dirty="0">
                <a:latin typeface="Times New Roman" panose="02020603050405020304" pitchFamily="18" charset="0"/>
                <a:cs typeface="Times New Roman" panose="02020603050405020304" pitchFamily="18" charset="0"/>
                <a:sym typeface="+mn-ea"/>
              </a:rPr>
              <a:t>~)</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pic>
        <p:nvPicPr>
          <p:cNvPr id="2" name="图片 1" descr="20220316014723"/>
          <p:cNvPicPr>
            <a:picLocks noChangeAspect="1"/>
          </p:cNvPicPr>
          <p:nvPr/>
        </p:nvPicPr>
        <p:blipFill>
          <a:blip r:embed="rId1"/>
          <a:stretch>
            <a:fillRect/>
          </a:stretch>
        </p:blipFill>
        <p:spPr>
          <a:xfrm>
            <a:off x="3288030" y="4076700"/>
            <a:ext cx="6562725" cy="457200"/>
          </a:xfrm>
          <a:prstGeom prst="rect">
            <a:avLst/>
          </a:prstGeom>
        </p:spPr>
      </p:pic>
      <p:pic>
        <p:nvPicPr>
          <p:cNvPr id="17" name="图片 16" descr="20220316014737"/>
          <p:cNvPicPr>
            <a:picLocks noChangeAspect="1"/>
          </p:cNvPicPr>
          <p:nvPr/>
        </p:nvPicPr>
        <p:blipFill>
          <a:blip r:embed="rId2"/>
          <a:stretch>
            <a:fillRect/>
          </a:stretch>
        </p:blipFill>
        <p:spPr>
          <a:xfrm>
            <a:off x="5592445" y="3500755"/>
            <a:ext cx="1247775" cy="361950"/>
          </a:xfrm>
          <a:prstGeom prst="rect">
            <a:avLst/>
          </a:prstGeom>
        </p:spPr>
      </p:pic>
      <p:sp>
        <p:nvSpPr>
          <p:cNvPr id="18" name="文本框 17"/>
          <p:cNvSpPr txBox="1"/>
          <p:nvPr/>
        </p:nvSpPr>
        <p:spPr>
          <a:xfrm>
            <a:off x="4512310" y="4725035"/>
            <a:ext cx="3611880" cy="368300"/>
          </a:xfrm>
          <a:prstGeom prst="rect">
            <a:avLst/>
          </a:prstGeom>
          <a:noFill/>
        </p:spPr>
        <p:txBody>
          <a:bodyPr wrap="none" rtlCol="0" anchor="t">
            <a:spAutoFit/>
          </a:bodyPr>
          <a:p>
            <a:pPr algn="l"/>
            <a:r>
              <a:rPr lang="en-US" altLang="zh-CN" b="1" dirty="0">
                <a:latin typeface="Times New Roman" panose="02020603050405020304" pitchFamily="18" charset="0"/>
                <a:cs typeface="Times New Roman" panose="02020603050405020304" pitchFamily="18" charset="0"/>
                <a:sym typeface="+mn-ea"/>
              </a:rPr>
              <a:t>对</a:t>
            </a:r>
            <a:r>
              <a:rPr lang="zh-CN" altLang="en-US" b="1" dirty="0">
                <a:latin typeface="Times New Roman" panose="02020603050405020304" pitchFamily="18" charset="0"/>
                <a:cs typeface="Times New Roman" panose="02020603050405020304" pitchFamily="18" charset="0"/>
                <a:sym typeface="+mn-ea"/>
              </a:rPr>
              <a:t>交织后的比特信息进行符号映射</a:t>
            </a:r>
            <a:endParaRPr lang="zh-CN" alt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2136140" y="1196340"/>
            <a:ext cx="8602980" cy="1322070"/>
          </a:xfrm>
          <a:prstGeom prst="rect">
            <a:avLst/>
          </a:prstGeom>
          <a:noFill/>
        </p:spPr>
        <p:txBody>
          <a:bodyPr wrap="square" rtlCol="0">
            <a:spAutoFit/>
          </a:bodyPr>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pic>
        <p:nvPicPr>
          <p:cNvPr id="3" name="图片 2" descr="20220316014956"/>
          <p:cNvPicPr>
            <a:picLocks noChangeAspect="1"/>
          </p:cNvPicPr>
          <p:nvPr/>
        </p:nvPicPr>
        <p:blipFill>
          <a:blip r:embed="rId1"/>
          <a:stretch>
            <a:fillRect/>
          </a:stretch>
        </p:blipFill>
        <p:spPr>
          <a:xfrm>
            <a:off x="1343660" y="1124585"/>
            <a:ext cx="10575290" cy="4715510"/>
          </a:xfrm>
          <a:prstGeom prst="rect">
            <a:avLst/>
          </a:prstGeom>
        </p:spPr>
      </p:pic>
      <p:sp>
        <p:nvSpPr>
          <p:cNvPr id="13" name="文本框 12"/>
          <p:cNvSpPr txBox="1"/>
          <p:nvPr/>
        </p:nvSpPr>
        <p:spPr>
          <a:xfrm>
            <a:off x="3720465" y="5949315"/>
            <a:ext cx="5821680" cy="368300"/>
          </a:xfrm>
          <a:prstGeom prst="rect">
            <a:avLst/>
          </a:prstGeom>
          <a:noFill/>
        </p:spPr>
        <p:txBody>
          <a:bodyPr wrap="none" rtlCol="0" anchor="t">
            <a:spAutoFit/>
          </a:bodyPr>
          <a:p>
            <a:pPr algn="l"/>
            <a:r>
              <a:rPr lang="en-US" altLang="zh-CN" b="1" dirty="0">
                <a:latin typeface="Times New Roman" panose="02020603050405020304" pitchFamily="18" charset="0"/>
                <a:cs typeface="Times New Roman" panose="02020603050405020304" pitchFamily="18" charset="0"/>
                <a:sym typeface="+mn-ea"/>
              </a:rPr>
              <a:t>对</a:t>
            </a:r>
            <a:r>
              <a:rPr lang="zh-CN" altLang="en-US" b="1" dirty="0">
                <a:latin typeface="Times New Roman" panose="02020603050405020304" pitchFamily="18" charset="0"/>
                <a:cs typeface="Times New Roman" panose="02020603050405020304" pitchFamily="18" charset="0"/>
                <a:sym typeface="+mn-ea"/>
              </a:rPr>
              <a:t>交织后的比特信息进行符号映射后的输出</a:t>
            </a:r>
            <a:r>
              <a:rPr lang="en-US" altLang="zh-CN" b="1" dirty="0">
                <a:latin typeface="Times New Roman" panose="02020603050405020304" pitchFamily="18" charset="0"/>
                <a:cs typeface="Times New Roman" panose="02020603050405020304" pitchFamily="18" charset="0"/>
                <a:sym typeface="+mn-ea"/>
              </a:rPr>
              <a:t>(</a:t>
            </a:r>
            <a:r>
              <a:rPr lang="en-US" altLang="zh-CN" b="1" dirty="0">
                <a:latin typeface="Times New Roman" panose="02020603050405020304" pitchFamily="18" charset="0"/>
                <a:cs typeface="Times New Roman" panose="02020603050405020304" pitchFamily="18" charset="0"/>
                <a:sym typeface="+mn-ea"/>
              </a:rPr>
              <a:t>1*48的矩阵)</a:t>
            </a:r>
            <a:endParaRPr lang="en-US" altLang="zh-CN" b="1" dirty="0">
              <a:latin typeface="Times New Roman" panose="02020603050405020304" pitchFamily="18" charset="0"/>
              <a:cs typeface="Times New Roman" panose="02020603050405020304" pitchFamily="18" charset="0"/>
              <a:sym typeface="+mn-ea"/>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2063750" y="908685"/>
            <a:ext cx="8602980" cy="3169285"/>
          </a:xfrm>
          <a:prstGeom prst="rect">
            <a:avLst/>
          </a:prstGeom>
          <a:noFill/>
        </p:spPr>
        <p:txBody>
          <a:bodyPr wrap="square" rtlCol="0">
            <a:spAutoFit/>
          </a:bodyPr>
          <a:p>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5. </a:t>
            </a:r>
            <a:r>
              <a:rPr lang="zh-CN" altLang="en-US" sz="2000" b="1" dirty="0">
                <a:latin typeface="Times New Roman" panose="02020603050405020304" pitchFamily="18" charset="0"/>
                <a:cs typeface="Times New Roman" panose="02020603050405020304" pitchFamily="18" charset="0"/>
              </a:rPr>
              <a:t>映射到频域后的数据只包括48个子载波，根据协议还需要在其中从插入4个导频子载波的数据，并补齐前后空闲子载波以及代表直流分量的子载波</a:t>
            </a:r>
            <a:r>
              <a:rPr lang="en-US" altLang="zh-CN" sz="2000" b="1" dirty="0">
                <a:latin typeface="Times New Roman" panose="02020603050405020304" pitchFamily="18" charset="0"/>
                <a:cs typeface="Times New Roman" panose="02020603050405020304" pitchFamily="18" charset="0"/>
              </a:rPr>
              <a:t>(DC</a:t>
            </a:r>
            <a:r>
              <a:rPr lang="zh-CN" altLang="en-US" sz="2000" b="1" dirty="0">
                <a:latin typeface="Times New Roman" panose="02020603050405020304" pitchFamily="18" charset="0"/>
                <a:cs typeface="Times New Roman" panose="02020603050405020304" pitchFamily="18" charset="0"/>
              </a:rPr>
              <a:t>子载波</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从刚刚符号映射的结果我们以看到，输出的矩阵只含有</a:t>
            </a:r>
            <a:r>
              <a:rPr lang="en-US" altLang="zh-CN" sz="2000" b="1" dirty="0">
                <a:latin typeface="Times New Roman" panose="02020603050405020304" pitchFamily="18" charset="0"/>
                <a:cs typeface="Times New Roman" panose="02020603050405020304" pitchFamily="18" charset="0"/>
              </a:rPr>
              <a:t>48</a:t>
            </a:r>
            <a:r>
              <a:rPr lang="zh-CN" altLang="en-US" sz="2000" b="1" dirty="0">
                <a:latin typeface="Times New Roman" panose="02020603050405020304" pitchFamily="18" charset="0"/>
                <a:cs typeface="Times New Roman" panose="02020603050405020304" pitchFamily="18" charset="0"/>
              </a:rPr>
              <a:t>个元素，而缺少</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符号中重要的组成部分</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导频与直流分量</a:t>
            </a:r>
            <a:r>
              <a:rPr lang="en-US" altLang="zh-CN" sz="2000" b="1" dirty="0">
                <a:latin typeface="Times New Roman" panose="02020603050405020304" pitchFamily="18" charset="0"/>
                <a:cs typeface="Times New Roman" panose="02020603050405020304" pitchFamily="18" charset="0"/>
              </a:rPr>
              <a:t>(DC)</a:t>
            </a:r>
            <a:r>
              <a:rPr lang="zh-CN" altLang="en-US" sz="2000" b="1" dirty="0">
                <a:latin typeface="Times New Roman" panose="02020603050405020304" pitchFamily="18" charset="0"/>
                <a:cs typeface="Times New Roman" panose="02020603050405020304" pitchFamily="18" charset="0"/>
              </a:rPr>
              <a:t>。因此，在这一环节中，我们要为上一步的输出插入</a:t>
            </a:r>
            <a:r>
              <a:rPr lang="zh-CN" altLang="en-US" sz="2000" b="1" dirty="0">
                <a:latin typeface="Times New Roman" panose="02020603050405020304" pitchFamily="18" charset="0"/>
                <a:cs typeface="Times New Roman" panose="02020603050405020304" pitchFamily="18" charset="0"/>
                <a:sym typeface="+mn-ea"/>
              </a:rPr>
              <a:t>导频与直流分量。插入的方法见</a:t>
            </a:r>
            <a:r>
              <a:rPr lang="en-US" altLang="zh-CN" sz="2000" b="1" dirty="0">
                <a:latin typeface="Times New Roman" panose="02020603050405020304" pitchFamily="18" charset="0"/>
                <a:cs typeface="Times New Roman" panose="02020603050405020304" pitchFamily="18" charset="0"/>
                <a:sym typeface="+mn-ea"/>
              </a:rPr>
              <a:t>IEEE 802.11</a:t>
            </a:r>
            <a:r>
              <a:rPr lang="zh-CN" altLang="en-US" sz="2000" b="1" dirty="0">
                <a:latin typeface="Times New Roman" panose="02020603050405020304" pitchFamily="18" charset="0"/>
                <a:cs typeface="Times New Roman" panose="02020603050405020304" pitchFamily="18" charset="0"/>
                <a:sym typeface="+mn-ea"/>
              </a:rPr>
              <a:t>文档中的公式</a:t>
            </a:r>
            <a:r>
              <a:rPr lang="en-US" altLang="zh-CN" sz="2000" b="1" dirty="0">
                <a:latin typeface="Times New Roman" panose="02020603050405020304" pitchFamily="18" charset="0"/>
                <a:cs typeface="Times New Roman" panose="02020603050405020304" pitchFamily="18" charset="0"/>
                <a:sym typeface="+mn-ea"/>
              </a:rPr>
              <a:t>17-23</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a:t>
            </a:r>
            <a:r>
              <a:rPr lang="zh-CN" altLang="en-US" sz="2000" b="1" dirty="0">
                <a:latin typeface="Times New Roman" panose="02020603050405020304" pitchFamily="18" charset="0"/>
                <a:cs typeface="Times New Roman" panose="02020603050405020304" pitchFamily="18" charset="0"/>
                <a:sym typeface="+mn-ea"/>
              </a:rPr>
              <a:t>我会在下一张</a:t>
            </a:r>
            <a:r>
              <a:rPr lang="en-US" altLang="zh-CN" sz="2000" b="1" dirty="0">
                <a:latin typeface="Times New Roman" panose="02020603050405020304" pitchFamily="18" charset="0"/>
                <a:cs typeface="Times New Roman" panose="02020603050405020304" pitchFamily="18" charset="0"/>
                <a:sym typeface="+mn-ea"/>
              </a:rPr>
              <a:t>ppt</a:t>
            </a:r>
            <a:r>
              <a:rPr lang="zh-CN" altLang="en-US" sz="2000" b="1" dirty="0">
                <a:latin typeface="Times New Roman" panose="02020603050405020304" pitchFamily="18" charset="0"/>
                <a:cs typeface="Times New Roman" panose="02020603050405020304" pitchFamily="18" charset="0"/>
                <a:sym typeface="+mn-ea"/>
              </a:rPr>
              <a:t>介绍怎么插入的</a:t>
            </a:r>
            <a:r>
              <a:rPr lang="en-US" altLang="zh-CN" sz="2000" b="1" dirty="0">
                <a:latin typeface="Times New Roman" panose="02020603050405020304" pitchFamily="18" charset="0"/>
                <a:cs typeface="Times New Roman" panose="02020603050405020304" pitchFamily="18" charset="0"/>
                <a:sym typeface="+mn-ea"/>
              </a:rPr>
              <a:t>)</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p:pic>
        <p:nvPicPr>
          <p:cNvPr id="2" name="图片 1" descr="20220316015508"/>
          <p:cNvPicPr>
            <a:picLocks noChangeAspect="1"/>
          </p:cNvPicPr>
          <p:nvPr/>
        </p:nvPicPr>
        <p:blipFill>
          <a:blip r:embed="rId1"/>
          <a:stretch>
            <a:fillRect/>
          </a:stretch>
        </p:blipFill>
        <p:spPr>
          <a:xfrm>
            <a:off x="2352040" y="3572510"/>
            <a:ext cx="7734300" cy="1819275"/>
          </a:xfrm>
          <a:prstGeom prst="rect">
            <a:avLst/>
          </a:prstGeom>
        </p:spPr>
      </p:pic>
      <p:sp>
        <p:nvSpPr>
          <p:cNvPr id="3" name="文本框 2"/>
          <p:cNvSpPr txBox="1"/>
          <p:nvPr/>
        </p:nvSpPr>
        <p:spPr>
          <a:xfrm>
            <a:off x="4655820" y="5589270"/>
            <a:ext cx="4152900" cy="398780"/>
          </a:xfrm>
          <a:prstGeom prst="rect">
            <a:avLst/>
          </a:prstGeom>
          <a:noFill/>
        </p:spPr>
        <p:txBody>
          <a:bodyPr wrap="square" rtlCol="0">
            <a:spAutoFit/>
          </a:bodyPr>
          <a:p>
            <a:r>
              <a:rPr lang="zh-CN" altLang="en-US" sz="2000" b="1" dirty="0">
                <a:latin typeface="Times New Roman" panose="02020603050405020304" pitchFamily="18" charset="0"/>
                <a:cs typeface="Times New Roman" panose="02020603050405020304" pitchFamily="18" charset="0"/>
              </a:rPr>
              <a:t>导频和直流分量的插入方法</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79555" y="8074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99740" y="3327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1991995" y="908685"/>
            <a:ext cx="8602980" cy="4399915"/>
          </a:xfrm>
          <a:prstGeom prst="rect">
            <a:avLst/>
          </a:prstGeom>
          <a:noFill/>
        </p:spPr>
        <p:txBody>
          <a:bodyPr wrap="square" rtlCol="0">
            <a:spAutoFit/>
          </a:bodyPr>
          <a:p>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5. </a:t>
            </a:r>
            <a:r>
              <a:rPr lang="zh-CN" altLang="en-US" sz="2000" b="1" dirty="0">
                <a:latin typeface="Times New Roman" panose="02020603050405020304" pitchFamily="18" charset="0"/>
                <a:cs typeface="Times New Roman" panose="02020603050405020304" pitchFamily="18" charset="0"/>
              </a:rPr>
              <a:t>映射到频域后的数据只包括48个子载波，根据协议还需要在其中从插入4个导频子载波的数据，并补齐前后空闲子载波以及代表直流分量的子载波</a:t>
            </a:r>
            <a:r>
              <a:rPr lang="en-US" altLang="zh-CN" sz="2000" b="1" dirty="0">
                <a:latin typeface="Times New Roman" panose="02020603050405020304" pitchFamily="18" charset="0"/>
                <a:cs typeface="Times New Roman" panose="02020603050405020304" pitchFamily="18" charset="0"/>
              </a:rPr>
              <a:t>(DC</a:t>
            </a:r>
            <a:r>
              <a:rPr lang="zh-CN" altLang="en-US" sz="2000" b="1" dirty="0">
                <a:latin typeface="Times New Roman" panose="02020603050405020304" pitchFamily="18" charset="0"/>
                <a:cs typeface="Times New Roman" panose="02020603050405020304" pitchFamily="18" charset="0"/>
              </a:rPr>
              <a:t>子载波</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上页</a:t>
            </a:r>
            <a:r>
              <a:rPr lang="en-US" altLang="zh-CN" sz="2000" b="1" dirty="0">
                <a:latin typeface="Times New Roman" panose="02020603050405020304" pitchFamily="18" charset="0"/>
                <a:cs typeface="Times New Roman" panose="02020603050405020304" pitchFamily="18" charset="0"/>
              </a:rPr>
              <a:t>ppt</a:t>
            </a:r>
            <a:r>
              <a:rPr lang="zh-CN" altLang="en-US" sz="2000" b="1" dirty="0">
                <a:latin typeface="Times New Roman" panose="02020603050405020304" pitchFamily="18" charset="0"/>
                <a:cs typeface="Times New Roman" panose="02020603050405020304" pitchFamily="18" charset="0"/>
              </a:rPr>
              <a:t>中的式子告诉了我们</a:t>
            </a:r>
            <a:r>
              <a:rPr lang="zh-CN" altLang="en-US" sz="2000" b="1" dirty="0">
                <a:latin typeface="Times New Roman" panose="02020603050405020304" pitchFamily="18" charset="0"/>
                <a:cs typeface="Times New Roman" panose="02020603050405020304" pitchFamily="18" charset="0"/>
                <a:sym typeface="+mn-ea"/>
              </a:rPr>
              <a:t>导频与直流分量该怎么插入，方法</a:t>
            </a:r>
            <a:r>
              <a:rPr lang="zh-CN" altLang="en-US" sz="2000" b="1" dirty="0">
                <a:latin typeface="Times New Roman" panose="02020603050405020304" pitchFamily="18" charset="0"/>
                <a:cs typeface="Times New Roman" panose="02020603050405020304" pitchFamily="18" charset="0"/>
                <a:sym typeface="+mn-ea"/>
              </a:rPr>
              <a:t>如下：</a:t>
            </a:r>
            <a:endParaRPr lang="zh-CN" altLang="en-US" sz="2000" b="1" dirty="0">
              <a:latin typeface="Times New Roman" panose="02020603050405020304" pitchFamily="18" charset="0"/>
              <a:cs typeface="Times New Roman" panose="02020603050405020304" pitchFamily="18" charset="0"/>
              <a:sym typeface="+mn-ea"/>
            </a:endParaRPr>
          </a:p>
          <a:p>
            <a:r>
              <a:rPr lang="zh-CN" altLang="en-US" sz="2000" b="1" dirty="0">
                <a:latin typeface="Times New Roman" panose="02020603050405020304" pitchFamily="18" charset="0"/>
                <a:cs typeface="Times New Roman" panose="02020603050405020304" pitchFamily="18" charset="0"/>
                <a:sym typeface="+mn-ea"/>
              </a:rPr>
              <a:t>将步骤</a:t>
            </a:r>
            <a:r>
              <a:rPr lang="en-US" altLang="zh-CN" sz="2000" b="1" dirty="0">
                <a:latin typeface="Times New Roman" panose="02020603050405020304" pitchFamily="18" charset="0"/>
                <a:cs typeface="Times New Roman" panose="02020603050405020304" pitchFamily="18" charset="0"/>
                <a:sym typeface="+mn-ea"/>
              </a:rPr>
              <a:t>4</a:t>
            </a:r>
            <a:r>
              <a:rPr lang="zh-CN" altLang="en-US" sz="2000" b="1" dirty="0">
                <a:latin typeface="Times New Roman" panose="02020603050405020304" pitchFamily="18" charset="0"/>
                <a:cs typeface="Times New Roman" panose="02020603050405020304" pitchFamily="18" charset="0"/>
                <a:sym typeface="+mn-ea"/>
              </a:rPr>
              <a:t>中得到的输出的</a:t>
            </a:r>
            <a:r>
              <a:rPr lang="en-US" altLang="zh-CN" sz="2000" b="1" dirty="0">
                <a:latin typeface="Times New Roman" panose="02020603050405020304" pitchFamily="18" charset="0"/>
                <a:cs typeface="Times New Roman" panose="02020603050405020304" pitchFamily="18" charset="0"/>
                <a:sym typeface="+mn-ea"/>
              </a:rPr>
              <a:t>1*48</a:t>
            </a:r>
            <a:r>
              <a:rPr lang="zh-CN" altLang="en-US" sz="2000" b="1" dirty="0">
                <a:latin typeface="Times New Roman" panose="02020603050405020304" pitchFamily="18" charset="0"/>
                <a:cs typeface="Times New Roman" panose="02020603050405020304" pitchFamily="18" charset="0"/>
                <a:sym typeface="+mn-ea"/>
              </a:rPr>
              <a:t>的矩阵中每一个元素进行编号，将这个编号记为</a:t>
            </a:r>
            <a:r>
              <a:rPr lang="en-US" altLang="zh-CN" sz="2000" b="1" dirty="0">
                <a:latin typeface="Times New Roman" panose="02020603050405020304" pitchFamily="18" charset="0"/>
                <a:cs typeface="Times New Roman" panose="02020603050405020304" pitchFamily="18" charset="0"/>
                <a:sym typeface="+mn-ea"/>
              </a:rPr>
              <a:t>k</a:t>
            </a:r>
            <a:r>
              <a:rPr lang="zh-CN" altLang="en-US" sz="2000" b="1" dirty="0">
                <a:latin typeface="Times New Roman" panose="02020603050405020304" pitchFamily="18" charset="0"/>
                <a:cs typeface="Times New Roman" panose="02020603050405020304" pitchFamily="18" charset="0"/>
                <a:sym typeface="+mn-ea"/>
              </a:rPr>
              <a:t>，范围是</a:t>
            </a:r>
            <a:r>
              <a:rPr lang="en-US" altLang="zh-CN" sz="2000" b="1" dirty="0">
                <a:latin typeface="Times New Roman" panose="02020603050405020304" pitchFamily="18" charset="0"/>
                <a:cs typeface="Times New Roman" panose="02020603050405020304" pitchFamily="18" charset="0"/>
                <a:sym typeface="+mn-ea"/>
              </a:rPr>
              <a:t>0-47</a:t>
            </a:r>
            <a:r>
              <a:rPr lang="zh-CN" altLang="en-US" sz="2000" b="1" dirty="0">
                <a:latin typeface="Times New Roman" panose="02020603050405020304" pitchFamily="18" charset="0"/>
                <a:cs typeface="Times New Roman" panose="02020603050405020304" pitchFamily="18" charset="0"/>
                <a:sym typeface="+mn-ea"/>
              </a:rPr>
              <a:t>。之后，按照上页</a:t>
            </a:r>
            <a:r>
              <a:rPr lang="en-US" altLang="zh-CN" sz="2000" b="1" dirty="0">
                <a:latin typeface="Times New Roman" panose="02020603050405020304" pitchFamily="18" charset="0"/>
                <a:cs typeface="Times New Roman" panose="02020603050405020304" pitchFamily="18" charset="0"/>
                <a:sym typeface="+mn-ea"/>
              </a:rPr>
              <a:t>ppt</a:t>
            </a:r>
            <a:r>
              <a:rPr lang="zh-CN" altLang="en-US" sz="2000" b="1" dirty="0">
                <a:latin typeface="Times New Roman" panose="02020603050405020304" pitchFamily="18" charset="0"/>
                <a:cs typeface="Times New Roman" panose="02020603050405020304" pitchFamily="18" charset="0"/>
                <a:sym typeface="+mn-ea"/>
              </a:rPr>
              <a:t>中的表达式，对每一个元素的</a:t>
            </a:r>
            <a:r>
              <a:rPr lang="en-US" altLang="zh-CN" sz="2000" b="1" dirty="0">
                <a:latin typeface="Times New Roman" panose="02020603050405020304" pitchFamily="18" charset="0"/>
                <a:cs typeface="Times New Roman" panose="02020603050405020304" pitchFamily="18" charset="0"/>
                <a:sym typeface="+mn-ea"/>
              </a:rPr>
              <a:t>k</a:t>
            </a:r>
            <a:r>
              <a:rPr lang="zh-CN" altLang="en-US" sz="2000" b="1" dirty="0">
                <a:latin typeface="Times New Roman" panose="02020603050405020304" pitchFamily="18" charset="0"/>
                <a:cs typeface="Times New Roman" panose="02020603050405020304" pitchFamily="18" charset="0"/>
                <a:sym typeface="+mn-ea"/>
              </a:rPr>
              <a:t>进行变换，变换后的所有元素的</a:t>
            </a:r>
            <a:r>
              <a:rPr lang="en-US" altLang="zh-CN" sz="2000" b="1" dirty="0">
                <a:latin typeface="Times New Roman" panose="02020603050405020304" pitchFamily="18" charset="0"/>
                <a:cs typeface="Times New Roman" panose="02020603050405020304" pitchFamily="18" charset="0"/>
                <a:sym typeface="+mn-ea"/>
              </a:rPr>
              <a:t>k</a:t>
            </a:r>
            <a:r>
              <a:rPr lang="zh-CN" altLang="en-US" sz="2000" b="1" dirty="0">
                <a:latin typeface="Times New Roman" panose="02020603050405020304" pitchFamily="18" charset="0"/>
                <a:cs typeface="Times New Roman" panose="02020603050405020304" pitchFamily="18" charset="0"/>
                <a:sym typeface="+mn-ea"/>
              </a:rPr>
              <a:t>值就落到了【</a:t>
            </a:r>
            <a:r>
              <a:rPr lang="en-US" altLang="zh-CN" sz="2000" b="1" dirty="0">
                <a:latin typeface="Times New Roman" panose="02020603050405020304" pitchFamily="18" charset="0"/>
                <a:cs typeface="Times New Roman" panose="02020603050405020304" pitchFamily="18" charset="0"/>
                <a:sym typeface="+mn-ea"/>
              </a:rPr>
              <a:t>-26</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26</a:t>
            </a:r>
            <a:r>
              <a:rPr lang="zh-CN" altLang="en-US" sz="2000" b="1" dirty="0">
                <a:latin typeface="Times New Roman" panose="02020603050405020304" pitchFamily="18" charset="0"/>
                <a:cs typeface="Times New Roman" panose="02020603050405020304" pitchFamily="18" charset="0"/>
                <a:sym typeface="+mn-ea"/>
              </a:rPr>
              <a:t>】这个区间。那么现在只有</a:t>
            </a:r>
            <a:r>
              <a:rPr lang="en-US" altLang="zh-CN" sz="2000" b="1" dirty="0">
                <a:latin typeface="Times New Roman" panose="02020603050405020304" pitchFamily="18" charset="0"/>
                <a:cs typeface="Times New Roman" panose="02020603050405020304" pitchFamily="18" charset="0"/>
                <a:sym typeface="+mn-ea"/>
              </a:rPr>
              <a:t>48</a:t>
            </a:r>
            <a:r>
              <a:rPr lang="zh-CN" altLang="en-US" sz="2000" b="1" dirty="0">
                <a:latin typeface="Times New Roman" panose="02020603050405020304" pitchFamily="18" charset="0"/>
                <a:cs typeface="Times New Roman" panose="02020603050405020304" pitchFamily="18" charset="0"/>
                <a:sym typeface="+mn-ea"/>
              </a:rPr>
              <a:t>个</a:t>
            </a:r>
            <a:r>
              <a:rPr lang="en-US" altLang="zh-CN" sz="2000" b="1" dirty="0">
                <a:latin typeface="Times New Roman" panose="02020603050405020304" pitchFamily="18" charset="0"/>
                <a:cs typeface="Times New Roman" panose="02020603050405020304" pitchFamily="18" charset="0"/>
                <a:sym typeface="+mn-ea"/>
              </a:rPr>
              <a:t>k</a:t>
            </a:r>
            <a:r>
              <a:rPr lang="zh-CN" altLang="en-US" sz="2000" b="1" dirty="0">
                <a:latin typeface="Times New Roman" panose="02020603050405020304" pitchFamily="18" charset="0"/>
                <a:cs typeface="Times New Roman" panose="02020603050405020304" pitchFamily="18" charset="0"/>
                <a:sym typeface="+mn-ea"/>
              </a:rPr>
              <a:t>值，而区间长度为</a:t>
            </a:r>
            <a:r>
              <a:rPr lang="en-US" altLang="zh-CN" sz="2000" b="1" dirty="0">
                <a:latin typeface="Times New Roman" panose="02020603050405020304" pitchFamily="18" charset="0"/>
                <a:cs typeface="Times New Roman" panose="02020603050405020304" pitchFamily="18" charset="0"/>
                <a:sym typeface="+mn-ea"/>
              </a:rPr>
              <a:t>53</a:t>
            </a:r>
            <a:r>
              <a:rPr lang="zh-CN" altLang="en-US" sz="2000" b="1" dirty="0">
                <a:latin typeface="Times New Roman" panose="02020603050405020304" pitchFamily="18" charset="0"/>
                <a:cs typeface="Times New Roman" panose="02020603050405020304" pitchFamily="18" charset="0"/>
                <a:sym typeface="+mn-ea"/>
              </a:rPr>
              <a:t>，因此剩下的</a:t>
            </a:r>
            <a:r>
              <a:rPr lang="en-US" altLang="zh-CN" sz="2000" b="1" dirty="0">
                <a:latin typeface="Times New Roman" panose="02020603050405020304" pitchFamily="18" charset="0"/>
                <a:cs typeface="Times New Roman" panose="02020603050405020304" pitchFamily="18" charset="0"/>
                <a:sym typeface="+mn-ea"/>
              </a:rPr>
              <a:t>5</a:t>
            </a:r>
            <a:r>
              <a:rPr lang="zh-CN" altLang="en-US" sz="2000" b="1" dirty="0">
                <a:latin typeface="Times New Roman" panose="02020603050405020304" pitchFamily="18" charset="0"/>
                <a:cs typeface="Times New Roman" panose="02020603050405020304" pitchFamily="18" charset="0"/>
                <a:sym typeface="+mn-ea"/>
              </a:rPr>
              <a:t>个位置就是我们插入导频子载波与直流分量的位置。经过计算，可以得到插入的这</a:t>
            </a:r>
            <a:r>
              <a:rPr lang="en-US" altLang="zh-CN" sz="2000" b="1" dirty="0">
                <a:latin typeface="Times New Roman" panose="02020603050405020304" pitchFamily="18" charset="0"/>
                <a:cs typeface="Times New Roman" panose="02020603050405020304" pitchFamily="18" charset="0"/>
                <a:sym typeface="+mn-ea"/>
              </a:rPr>
              <a:t>5</a:t>
            </a:r>
            <a:r>
              <a:rPr lang="zh-CN" altLang="en-US" sz="2000" b="1" dirty="0">
                <a:latin typeface="Times New Roman" panose="02020603050405020304" pitchFamily="18" charset="0"/>
                <a:cs typeface="Times New Roman" panose="02020603050405020304" pitchFamily="18" charset="0"/>
                <a:sym typeface="+mn-ea"/>
              </a:rPr>
              <a:t>个位置分别在新序列的【-21，-7，0，7，21】这</a:t>
            </a:r>
            <a:r>
              <a:rPr lang="en-US" altLang="zh-CN" sz="2000" b="1" dirty="0">
                <a:latin typeface="Times New Roman" panose="02020603050405020304" pitchFamily="18" charset="0"/>
                <a:cs typeface="Times New Roman" panose="02020603050405020304" pitchFamily="18" charset="0"/>
                <a:sym typeface="+mn-ea"/>
              </a:rPr>
              <a:t>5</a:t>
            </a:r>
            <a:r>
              <a:rPr lang="zh-CN" altLang="en-US" sz="2000" b="1" dirty="0">
                <a:latin typeface="Times New Roman" panose="02020603050405020304" pitchFamily="18" charset="0"/>
                <a:cs typeface="Times New Roman" panose="02020603050405020304" pitchFamily="18" charset="0"/>
                <a:sym typeface="+mn-ea"/>
              </a:rPr>
              <a:t>个位置插入。那么这</a:t>
            </a:r>
            <a:r>
              <a:rPr lang="en-US" altLang="zh-CN" sz="2000" b="1" dirty="0">
                <a:latin typeface="Times New Roman" panose="02020603050405020304" pitchFamily="18" charset="0"/>
                <a:cs typeface="Times New Roman" panose="02020603050405020304" pitchFamily="18" charset="0"/>
                <a:sym typeface="+mn-ea"/>
              </a:rPr>
              <a:t>5</a:t>
            </a:r>
            <a:r>
              <a:rPr lang="zh-CN" altLang="en-US" sz="2000" b="1" dirty="0">
                <a:latin typeface="Times New Roman" panose="02020603050405020304" pitchFamily="18" charset="0"/>
                <a:cs typeface="Times New Roman" panose="02020603050405020304" pitchFamily="18" charset="0"/>
                <a:sym typeface="+mn-ea"/>
              </a:rPr>
              <a:t>个位置分别该插入什么值呢？</a:t>
            </a:r>
            <a:r>
              <a:rPr lang="en-US" altLang="zh-CN" sz="2000" b="1" dirty="0">
                <a:latin typeface="Times New Roman" panose="02020603050405020304" pitchFamily="18" charset="0"/>
                <a:cs typeface="Times New Roman" panose="02020603050405020304" pitchFamily="18" charset="0"/>
                <a:sym typeface="+mn-ea"/>
              </a:rPr>
              <a:t>IEEE 802.11</a:t>
            </a:r>
            <a:r>
              <a:rPr lang="zh-CN" altLang="en-US" sz="2000" b="1" dirty="0">
                <a:latin typeface="Times New Roman" panose="02020603050405020304" pitchFamily="18" charset="0"/>
                <a:cs typeface="Times New Roman" panose="02020603050405020304" pitchFamily="18" charset="0"/>
                <a:sym typeface="+mn-ea"/>
              </a:rPr>
              <a:t>文档里面页有说明，如下</a:t>
            </a:r>
            <a:r>
              <a:rPr lang="zh-CN" altLang="en-US" sz="2000" b="1" dirty="0">
                <a:latin typeface="Times New Roman" panose="02020603050405020304" pitchFamily="18" charset="0"/>
                <a:cs typeface="Times New Roman" panose="02020603050405020304" pitchFamily="18" charset="0"/>
                <a:sym typeface="+mn-ea"/>
              </a:rPr>
              <a:t>所示：</a:t>
            </a:r>
            <a:endParaRPr lang="zh-CN" altLang="en-US" sz="2000" b="1" dirty="0">
              <a:latin typeface="Times New Roman" panose="02020603050405020304" pitchFamily="18" charset="0"/>
              <a:cs typeface="Times New Roman" panose="02020603050405020304" pitchFamily="18" charset="0"/>
              <a:sym typeface="+mn-ea"/>
            </a:endParaRPr>
          </a:p>
          <a:p>
            <a:endParaRPr lang="zh-CN" altLang="en-US" sz="2000" b="1" dirty="0">
              <a:latin typeface="Times New Roman" panose="02020603050405020304" pitchFamily="18" charset="0"/>
              <a:cs typeface="Times New Roman" panose="02020603050405020304" pitchFamily="18" charset="0"/>
              <a:sym typeface="+mn-ea"/>
            </a:endParaRPr>
          </a:p>
          <a:p>
            <a:endParaRPr lang="zh-CN" altLang="en-US" sz="2000" b="1" dirty="0">
              <a:latin typeface="Times New Roman" panose="02020603050405020304" pitchFamily="18" charset="0"/>
              <a:cs typeface="Times New Roman" panose="02020603050405020304" pitchFamily="18" charset="0"/>
              <a:sym typeface="+mn-ea"/>
            </a:endParaRPr>
          </a:p>
        </p:txBody>
      </p:sp>
      <p:pic>
        <p:nvPicPr>
          <p:cNvPr id="2" name="图片 1" descr="20220316020430"/>
          <p:cNvPicPr>
            <a:picLocks noChangeAspect="1"/>
          </p:cNvPicPr>
          <p:nvPr/>
        </p:nvPicPr>
        <p:blipFill>
          <a:blip r:embed="rId1"/>
          <a:stretch>
            <a:fillRect/>
          </a:stretch>
        </p:blipFill>
        <p:spPr>
          <a:xfrm>
            <a:off x="2712085" y="4796790"/>
            <a:ext cx="7375525" cy="1174115"/>
          </a:xfrm>
          <a:prstGeom prst="rect">
            <a:avLst/>
          </a:prstGeom>
        </p:spPr>
      </p:pic>
      <p:sp>
        <p:nvSpPr>
          <p:cNvPr id="3" name="文本框 2"/>
          <p:cNvSpPr txBox="1"/>
          <p:nvPr/>
        </p:nvSpPr>
        <p:spPr>
          <a:xfrm>
            <a:off x="4224020" y="5805170"/>
            <a:ext cx="3954780" cy="368300"/>
          </a:xfrm>
          <a:prstGeom prst="rect">
            <a:avLst/>
          </a:prstGeom>
          <a:noFill/>
        </p:spPr>
        <p:txBody>
          <a:bodyPr wrap="none" rtlCol="0" anchor="t">
            <a:spAutoFit/>
          </a:bodyPr>
          <a:p>
            <a:r>
              <a:rPr lang="zh-CN" altLang="en-US" b="1" dirty="0">
                <a:latin typeface="Times New Roman" panose="02020603050405020304" pitchFamily="18" charset="0"/>
                <a:cs typeface="Times New Roman" panose="02020603050405020304" pitchFamily="18" charset="0"/>
                <a:sym typeface="+mn-ea"/>
              </a:rPr>
              <a:t>导频和直流分量在这</a:t>
            </a:r>
            <a:r>
              <a:rPr lang="en-US" altLang="zh-CN" b="1" dirty="0">
                <a:latin typeface="Times New Roman" panose="02020603050405020304" pitchFamily="18" charset="0"/>
                <a:cs typeface="Times New Roman" panose="02020603050405020304" pitchFamily="18" charset="0"/>
                <a:sym typeface="+mn-ea"/>
              </a:rPr>
              <a:t>5</a:t>
            </a:r>
            <a:r>
              <a:rPr lang="zh-CN" altLang="en-US" b="1" dirty="0">
                <a:latin typeface="Times New Roman" panose="02020603050405020304" pitchFamily="18" charset="0"/>
                <a:cs typeface="Times New Roman" panose="02020603050405020304" pitchFamily="18" charset="0"/>
                <a:sym typeface="+mn-ea"/>
              </a:rPr>
              <a:t>个位置的插入</a:t>
            </a:r>
            <a:r>
              <a:rPr lang="zh-CN" altLang="en-US" b="1" dirty="0">
                <a:latin typeface="Times New Roman" panose="02020603050405020304" pitchFamily="18" charset="0"/>
                <a:cs typeface="Times New Roman" panose="02020603050405020304" pitchFamily="18" charset="0"/>
                <a:sym typeface="+mn-ea"/>
              </a:rPr>
              <a:t>值</a:t>
            </a:r>
            <a:endParaRPr lang="zh-CN" altLang="en-US" b="1" dirty="0">
              <a:latin typeface="Times New Roman" panose="02020603050405020304" pitchFamily="18" charset="0"/>
              <a:cs typeface="Times New Roman" panose="02020603050405020304" pitchFamily="18" charset="0"/>
              <a:sym typeface="+mn-ea"/>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32612" y="2848952"/>
            <a:ext cx="7326776" cy="398780"/>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160543" y="165500"/>
            <a:ext cx="2511023" cy="530492"/>
            <a:chOff x="4299773" y="1452059"/>
            <a:chExt cx="2511023" cy="530492"/>
          </a:xfrm>
        </p:grpSpPr>
        <p:sp>
          <p:nvSpPr>
            <p:cNvPr id="5" name="矩形 4"/>
            <p:cNvSpPr/>
            <p:nvPr/>
          </p:nvSpPr>
          <p:spPr>
            <a:xfrm>
              <a:off x="4955326" y="1486472"/>
              <a:ext cx="1855470" cy="460375"/>
            </a:xfrm>
            <a:prstGeom prst="rect">
              <a:avLst/>
            </a:prstGeom>
          </p:spPr>
          <p:txBody>
            <a:bodyPr wrap="none">
              <a:spAutoFit/>
            </a:bodyPr>
            <a:lstStyle/>
            <a:p>
              <a:pPr>
                <a:spcBef>
                  <a:spcPts val="1200"/>
                </a:spcBef>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Task O</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verall</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6" name="组合 5"/>
            <p:cNvGrpSpPr/>
            <p:nvPr/>
          </p:nvGrpSpPr>
          <p:grpSpPr>
            <a:xfrm>
              <a:off x="4299773" y="1452059"/>
              <a:ext cx="530492" cy="530492"/>
              <a:chOff x="5416598" y="4355615"/>
              <a:chExt cx="530492" cy="530492"/>
            </a:xfrm>
          </p:grpSpPr>
          <p:sp>
            <p:nvSpPr>
              <p:cNvPr id="7" name="矩形: 圆角 6"/>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8" name="矩形: 圆角 7"/>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latin typeface="Times New Roman" panose="02020603050405020304" pitchFamily="18" charset="0"/>
                    <a:cs typeface="Times New Roman" panose="02020603050405020304" pitchFamily="18" charset="0"/>
                  </a:rPr>
                  <a:t>1</a:t>
                </a:r>
                <a:endParaRPr lang="en-US" altLang="zh-SG"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9" name="直接连接符 8"/>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extLst>
              <a:ext uri="{28A0092B-C50C-407E-A947-70E740481C1C}">
                <a14:useLocalDpi xmlns:a14="http://schemas.microsoft.com/office/drawing/2010/main" val="0"/>
              </a:ext>
            </a:extLst>
          </a:blip>
          <a:srcRect r="30879"/>
          <a:stretch>
            <a:fillRect/>
          </a:stretch>
        </p:blipFill>
        <p:spPr>
          <a:xfrm>
            <a:off x="8976360" y="5725160"/>
            <a:ext cx="2969895" cy="821690"/>
          </a:xfrm>
          <a:prstGeom prst="rect">
            <a:avLst/>
          </a:prstGeom>
        </p:spPr>
      </p:pic>
      <p:sp>
        <p:nvSpPr>
          <p:cNvPr id="2" name="文本框 1"/>
          <p:cNvSpPr txBox="1"/>
          <p:nvPr/>
        </p:nvSpPr>
        <p:spPr>
          <a:xfrm>
            <a:off x="1308605" y="1268913"/>
            <a:ext cx="9937104" cy="2061210"/>
          </a:xfrm>
          <a:prstGeom prst="rect">
            <a:avLst/>
          </a:prstGeom>
          <a:noFill/>
        </p:spPr>
        <p:txBody>
          <a:bodyPr wrap="square" rtlCol="0">
            <a:spAutoFit/>
          </a:bodyPr>
          <a:lstStyle/>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a:p>
            <a:endParaRPr lang="zh-CN" altLang="en-US" sz="3200" dirty="0">
              <a:latin typeface="华文新魏" panose="02010800040101010101" charset="-122"/>
              <a:ea typeface="华文新魏" panose="02010800040101010101" charset="-122"/>
              <a:cs typeface="华文新魏" panose="02010800040101010101" charset="-122"/>
            </a:endParaRPr>
          </a:p>
        </p:txBody>
      </p:sp>
      <p:sp>
        <p:nvSpPr>
          <p:cNvPr id="10" name="文本框 9"/>
          <p:cNvSpPr txBox="1"/>
          <p:nvPr/>
        </p:nvSpPr>
        <p:spPr>
          <a:xfrm>
            <a:off x="4365625" y="619760"/>
            <a:ext cx="4274820" cy="460375"/>
          </a:xfrm>
          <a:prstGeom prst="rect">
            <a:avLst/>
          </a:prstGeom>
          <a:noFill/>
        </p:spPr>
        <p:txBody>
          <a:bodyPr wrap="square" rtlCol="0">
            <a:spAutoFit/>
          </a:bodyPr>
          <a:p>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Task Overall</a:t>
            </a:r>
            <a:endParaRPr lang="en-US" altLang="zh-CN" sz="2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0" name="文本框 99"/>
          <p:cNvSpPr txBox="1"/>
          <p:nvPr/>
        </p:nvSpPr>
        <p:spPr>
          <a:xfrm>
            <a:off x="1308735" y="1381125"/>
            <a:ext cx="9719945" cy="4092575"/>
          </a:xfrm>
          <a:prstGeom prst="rect">
            <a:avLst/>
          </a:prstGeom>
          <a:noFill/>
          <a:ln w="9525">
            <a:noFill/>
          </a:ln>
        </p:spPr>
        <p:txBody>
          <a:bodyPr wrap="square">
            <a:spAutoFit/>
          </a:bodyPr>
          <a:p>
            <a:pPr indent="0" algn="just"/>
            <a:r>
              <a:rPr lang="en-US" sz="2000" b="1">
                <a:latin typeface="Times New Roman" panose="02020603050405020304" pitchFamily="18" charset="0"/>
                <a:cs typeface="Times New Roman" panose="02020603050405020304" pitchFamily="18" charset="0"/>
              </a:rPr>
              <a:t>STF and LTF: </a:t>
            </a:r>
            <a:endParaRPr lang="en-US" sz="2000" b="1">
              <a:latin typeface="Times New Roman" panose="02020603050405020304" pitchFamily="18" charset="0"/>
              <a:cs typeface="Times New Roman" panose="02020603050405020304" pitchFamily="18" charset="0"/>
            </a:endParaRPr>
          </a:p>
          <a:p>
            <a:pPr indent="0" algn="just"/>
            <a:r>
              <a:rPr lang="en-US" sz="2000" b="1">
                <a:latin typeface="Times New Roman" panose="02020603050405020304" pitchFamily="18" charset="0"/>
                <a:cs typeface="Times New Roman" panose="02020603050405020304" pitchFamily="18" charset="0"/>
              </a:rPr>
              <a:t>Task 1.</a:t>
            </a:r>
            <a:r>
              <a:rPr lang="en-US" sz="2000">
                <a:latin typeface="Times New Roman" panose="02020603050405020304" pitchFamily="18" charset="0"/>
                <a:cs typeface="Times New Roman" panose="02020603050405020304" pitchFamily="18" charset="0"/>
              </a:rPr>
              <a:t>Given a SNR level, you should try sufficient times to measure the arrival detection probability of STF. Please elaborate your detection method, and plot the curve of arrival detection probability versus the SNR level. </a:t>
            </a:r>
            <a:endParaRPr lang="en-US" sz="2000">
              <a:latin typeface="Times New Roman" panose="02020603050405020304" pitchFamily="18" charset="0"/>
              <a:cs typeface="Times New Roman" panose="02020603050405020304" pitchFamily="18" charset="0"/>
            </a:endParaRPr>
          </a:p>
          <a:p>
            <a:pPr indent="0" algn="just"/>
            <a:endParaRPr lang="en-US" sz="2000">
              <a:latin typeface="Times New Roman" panose="02020603050405020304" pitchFamily="18" charset="0"/>
              <a:cs typeface="Times New Roman" panose="02020603050405020304" pitchFamily="18" charset="0"/>
            </a:endParaRPr>
          </a:p>
          <a:p>
            <a:pPr indent="0" algn="just"/>
            <a:r>
              <a:rPr lang="en-US" sz="2000" b="1">
                <a:latin typeface="Times New Roman" panose="02020603050405020304" pitchFamily="18" charset="0"/>
                <a:cs typeface="Times New Roman" panose="02020603050405020304" pitchFamily="18" charset="0"/>
              </a:rPr>
              <a:t>Task 2.</a:t>
            </a:r>
            <a:r>
              <a:rPr lang="en-US" sz="2000">
                <a:latin typeface="Times New Roman" panose="02020603050405020304" pitchFamily="18" charset="0"/>
                <a:cs typeface="Times New Roman" panose="02020603050405020304" pitchFamily="18" charset="0"/>
              </a:rPr>
              <a:t>Given a SNR level, you should try sufficient times to measure the synchronization error distribution of LTF. Channel can be AWGN, multipath channel with noise is a plus. Please elaborate your detection method, and plot the curve of error variance versus the SNR level. </a:t>
            </a:r>
            <a:endParaRPr lang="en-US" sz="2000">
              <a:latin typeface="Times New Roman" panose="02020603050405020304" pitchFamily="18" charset="0"/>
              <a:cs typeface="Times New Roman" panose="02020603050405020304" pitchFamily="18" charset="0"/>
            </a:endParaRPr>
          </a:p>
          <a:p>
            <a:pPr indent="0" algn="just"/>
            <a:r>
              <a:rPr lang="en-US" sz="2000" b="1">
                <a:latin typeface="Times New Roman" panose="02020603050405020304" pitchFamily="18" charset="0"/>
                <a:cs typeface="Times New Roman" panose="02020603050405020304" pitchFamily="18" charset="0"/>
              </a:rPr>
              <a:t>SIG:</a:t>
            </a:r>
            <a:endParaRPr lang="en-US" sz="2000" b="1">
              <a:latin typeface="Times New Roman" panose="02020603050405020304" pitchFamily="18" charset="0"/>
              <a:cs typeface="Times New Roman" panose="02020603050405020304" pitchFamily="18" charset="0"/>
            </a:endParaRPr>
          </a:p>
          <a:p>
            <a:pPr indent="0" algn="just"/>
            <a:r>
              <a:rPr lang="en-US" sz="2000" b="1">
                <a:latin typeface="Times New Roman" panose="02020603050405020304" pitchFamily="18" charset="0"/>
                <a:cs typeface="Times New Roman" panose="02020603050405020304" pitchFamily="18" charset="0"/>
              </a:rPr>
              <a:t>Task 3.</a:t>
            </a:r>
            <a:r>
              <a:rPr lang="en-US" sz="2000">
                <a:latin typeface="Times New Roman" panose="02020603050405020304" pitchFamily="18" charset="0"/>
                <a:cs typeface="Times New Roman" panose="02020603050405020304" pitchFamily="18" charset="0"/>
              </a:rPr>
              <a:t> Please use one example to show how the L-SIG field is transformed to one OFDM symbol.</a:t>
            </a:r>
            <a:endParaRPr lang="en-US" altLang="en-US" sz="200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79555" y="8074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99740" y="3327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1991995" y="908685"/>
            <a:ext cx="8602980" cy="3476625"/>
          </a:xfrm>
          <a:prstGeom prst="rect">
            <a:avLst/>
          </a:prstGeom>
          <a:noFill/>
        </p:spPr>
        <p:txBody>
          <a:bodyPr wrap="square" rtlCol="0">
            <a:spAutoFit/>
          </a:bodyPr>
          <a:p>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5. </a:t>
            </a:r>
            <a:r>
              <a:rPr lang="zh-CN" altLang="en-US" sz="2000" b="1" dirty="0">
                <a:latin typeface="Times New Roman" panose="02020603050405020304" pitchFamily="18" charset="0"/>
                <a:cs typeface="Times New Roman" panose="02020603050405020304" pitchFamily="18" charset="0"/>
              </a:rPr>
              <a:t>映射到频域后的数据只包括48个子载波，根据协议还需要在其中从插入4个导频子载波的数据，并补齐前后空闲子载波以及代表直流分量的子载波</a:t>
            </a:r>
            <a:r>
              <a:rPr lang="en-US" altLang="zh-CN" sz="2000" b="1" dirty="0">
                <a:latin typeface="Times New Roman" panose="02020603050405020304" pitchFamily="18" charset="0"/>
                <a:cs typeface="Times New Roman" panose="02020603050405020304" pitchFamily="18" charset="0"/>
              </a:rPr>
              <a:t>(DC</a:t>
            </a:r>
            <a:r>
              <a:rPr lang="zh-CN" altLang="en-US" sz="2000" b="1" dirty="0">
                <a:latin typeface="Times New Roman" panose="02020603050405020304" pitchFamily="18" charset="0"/>
                <a:cs typeface="Times New Roman" panose="02020603050405020304" pitchFamily="18" charset="0"/>
              </a:rPr>
              <a:t>子载波</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通过上页</a:t>
            </a:r>
            <a:r>
              <a:rPr lang="en-US" altLang="zh-CN" sz="2000" b="1" dirty="0">
                <a:latin typeface="Times New Roman" panose="02020603050405020304" pitchFamily="18" charset="0"/>
                <a:cs typeface="Times New Roman" panose="02020603050405020304" pitchFamily="18" charset="0"/>
              </a:rPr>
              <a:t>ppt</a:t>
            </a:r>
            <a:r>
              <a:rPr lang="zh-CN" altLang="en-US" sz="2000" b="1" dirty="0">
                <a:latin typeface="Times New Roman" panose="02020603050405020304" pitchFamily="18" charset="0"/>
                <a:cs typeface="Times New Roman" panose="02020603050405020304" pitchFamily="18" charset="0"/>
              </a:rPr>
              <a:t>的图，向量</a:t>
            </a:r>
            <a:r>
              <a:rPr lang="en-US" altLang="zh-CN" sz="2000" b="1" dirty="0">
                <a:latin typeface="Times New Roman" panose="02020603050405020304" pitchFamily="18" charset="0"/>
                <a:cs typeface="Times New Roman" panose="02020603050405020304" pitchFamily="18" charset="0"/>
              </a:rPr>
              <a:t>P</a:t>
            </a:r>
            <a:r>
              <a:rPr lang="zh-CN" altLang="en-US" sz="2000" b="1" dirty="0">
                <a:latin typeface="Times New Roman" panose="02020603050405020304" pitchFamily="18" charset="0"/>
                <a:cs typeface="Times New Roman" panose="02020603050405020304" pitchFamily="18" charset="0"/>
              </a:rPr>
              <a:t>不为</a:t>
            </a:r>
            <a:r>
              <a:rPr lang="en-US" altLang="zh-CN" sz="2000" b="1" dirty="0">
                <a:latin typeface="Times New Roman" panose="02020603050405020304" pitchFamily="18" charset="0"/>
                <a:cs typeface="Times New Roman" panose="02020603050405020304" pitchFamily="18" charset="0"/>
              </a:rPr>
              <a:t>0</a:t>
            </a:r>
            <a:r>
              <a:rPr lang="zh-CN" altLang="en-US" sz="2000" b="1" dirty="0">
                <a:latin typeface="Times New Roman" panose="02020603050405020304" pitchFamily="18" charset="0"/>
                <a:cs typeface="Times New Roman" panose="02020603050405020304" pitchFamily="18" charset="0"/>
              </a:rPr>
              <a:t>的位置刚好是我们需要插入的这</a:t>
            </a:r>
            <a:r>
              <a:rPr lang="en-US" altLang="zh-CN" sz="2000" b="1" dirty="0">
                <a:latin typeface="Times New Roman" panose="02020603050405020304" pitchFamily="18" charset="0"/>
                <a:cs typeface="Times New Roman" panose="02020603050405020304" pitchFamily="18" charset="0"/>
              </a:rPr>
              <a:t>5</a:t>
            </a:r>
            <a:r>
              <a:rPr lang="zh-CN" altLang="en-US" sz="2000" b="1" dirty="0">
                <a:latin typeface="Times New Roman" panose="02020603050405020304" pitchFamily="18" charset="0"/>
                <a:cs typeface="Times New Roman" panose="02020603050405020304" pitchFamily="18" charset="0"/>
              </a:rPr>
              <a:t>个位置，而这些位置在向量</a:t>
            </a:r>
            <a:r>
              <a:rPr lang="en-US" altLang="zh-CN" sz="2000" b="1" dirty="0">
                <a:latin typeface="Times New Roman" panose="02020603050405020304" pitchFamily="18" charset="0"/>
                <a:cs typeface="Times New Roman" panose="02020603050405020304" pitchFamily="18" charset="0"/>
              </a:rPr>
              <a:t>P</a:t>
            </a:r>
            <a:r>
              <a:rPr lang="zh-CN" altLang="en-US" sz="2000" b="1" dirty="0">
                <a:latin typeface="Times New Roman" panose="02020603050405020304" pitchFamily="18" charset="0"/>
                <a:cs typeface="Times New Roman" panose="02020603050405020304" pitchFamily="18" charset="0"/>
              </a:rPr>
              <a:t>上对应的值就是我们应该插入的导频或直流分量的</a:t>
            </a:r>
            <a:r>
              <a:rPr lang="zh-CN" altLang="en-US" sz="2000" b="1" dirty="0">
                <a:latin typeface="Times New Roman" panose="02020603050405020304" pitchFamily="18" charset="0"/>
                <a:cs typeface="Times New Roman" panose="02020603050405020304" pitchFamily="18" charset="0"/>
              </a:rPr>
              <a:t>值。</a:t>
            </a:r>
            <a:endParaRPr lang="zh-CN" altLang="en-US" sz="20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因此，插入的方案是这样</a:t>
            </a:r>
            <a:r>
              <a:rPr lang="zh-CN" altLang="en-US" sz="2000" b="1" dirty="0">
                <a:latin typeface="Times New Roman" panose="02020603050405020304" pitchFamily="18" charset="0"/>
                <a:cs typeface="Times New Roman" panose="02020603050405020304" pitchFamily="18" charset="0"/>
              </a:rPr>
              <a:t>的：</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在新序列的</a:t>
            </a:r>
            <a:r>
              <a:rPr lang="zh-CN" altLang="en-US" sz="2000" b="1" dirty="0">
                <a:latin typeface="Times New Roman" panose="02020603050405020304" pitchFamily="18" charset="0"/>
                <a:cs typeface="Times New Roman" panose="02020603050405020304" pitchFamily="18" charset="0"/>
                <a:sym typeface="+mn-ea"/>
              </a:rPr>
              <a:t>【-21，-7，0，7，21】这</a:t>
            </a:r>
            <a:r>
              <a:rPr lang="en-US" altLang="zh-CN" sz="2000" b="1" dirty="0">
                <a:latin typeface="Times New Roman" panose="02020603050405020304" pitchFamily="18" charset="0"/>
                <a:cs typeface="Times New Roman" panose="02020603050405020304" pitchFamily="18" charset="0"/>
                <a:sym typeface="+mn-ea"/>
              </a:rPr>
              <a:t>5</a:t>
            </a:r>
            <a:r>
              <a:rPr lang="zh-CN" altLang="en-US" sz="2000" b="1" dirty="0">
                <a:latin typeface="Times New Roman" panose="02020603050405020304" pitchFamily="18" charset="0"/>
                <a:cs typeface="Times New Roman" panose="02020603050405020304" pitchFamily="18" charset="0"/>
                <a:sym typeface="+mn-ea"/>
              </a:rPr>
              <a:t>个位置分别插入【</a:t>
            </a:r>
            <a:r>
              <a:rPr lang="en-US" altLang="zh-CN" sz="2000" b="1" dirty="0">
                <a:latin typeface="Times New Roman" panose="02020603050405020304" pitchFamily="18" charset="0"/>
                <a:cs typeface="Times New Roman" panose="02020603050405020304" pitchFamily="18" charset="0"/>
                <a:sym typeface="+mn-ea"/>
              </a:rPr>
              <a:t>1</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1</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0</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1</a:t>
            </a:r>
            <a:r>
              <a:rPr lang="zh-CN" altLang="en-US" sz="2000" b="1" dirty="0">
                <a:latin typeface="Times New Roman" panose="02020603050405020304" pitchFamily="18" charset="0"/>
                <a:cs typeface="Times New Roman" panose="02020603050405020304" pitchFamily="18" charset="0"/>
                <a:sym typeface="+mn-ea"/>
              </a:rPr>
              <a:t>，</a:t>
            </a:r>
            <a:r>
              <a:rPr lang="en-US" altLang="zh-CN" sz="2000" b="1" dirty="0">
                <a:latin typeface="Times New Roman" panose="02020603050405020304" pitchFamily="18" charset="0"/>
                <a:cs typeface="Times New Roman" panose="02020603050405020304" pitchFamily="18" charset="0"/>
                <a:sym typeface="+mn-ea"/>
              </a:rPr>
              <a:t>-1</a:t>
            </a:r>
            <a:r>
              <a:rPr lang="zh-CN" altLang="en-US" sz="2000" b="1" dirty="0">
                <a:latin typeface="Times New Roman" panose="02020603050405020304" pitchFamily="18" charset="0"/>
                <a:cs typeface="Times New Roman" panose="02020603050405020304" pitchFamily="18" charset="0"/>
                <a:sym typeface="+mn-ea"/>
              </a:rPr>
              <a:t>】</a:t>
            </a:r>
            <a:endParaRPr lang="zh-CN" altLang="en-US" sz="2000" b="1" dirty="0">
              <a:latin typeface="Times New Roman" panose="02020603050405020304" pitchFamily="18" charset="0"/>
              <a:cs typeface="Times New Roman" panose="02020603050405020304" pitchFamily="18" charset="0"/>
              <a:sym typeface="+mn-ea"/>
            </a:endParaRPr>
          </a:p>
          <a:p>
            <a:r>
              <a:rPr lang="en-US" altLang="zh-CN" sz="2000" b="1" dirty="0">
                <a:latin typeface="Times New Roman" panose="02020603050405020304" pitchFamily="18" charset="0"/>
                <a:cs typeface="Times New Roman" panose="02020603050405020304" pitchFamily="18" charset="0"/>
                <a:sym typeface="+mn-ea"/>
              </a:rPr>
              <a:t>MATLAB</a:t>
            </a:r>
            <a:r>
              <a:rPr lang="zh-CN" altLang="en-US" sz="2000" b="1" dirty="0">
                <a:latin typeface="Times New Roman" panose="02020603050405020304" pitchFamily="18" charset="0"/>
                <a:cs typeface="Times New Roman" panose="02020603050405020304" pitchFamily="18" charset="0"/>
                <a:sym typeface="+mn-ea"/>
              </a:rPr>
              <a:t>代码和结果如下所示：</a:t>
            </a:r>
            <a:r>
              <a:rPr lang="en-US" altLang="zh-CN" sz="2000" b="1" dirty="0">
                <a:latin typeface="Times New Roman" panose="02020603050405020304" pitchFamily="18" charset="0"/>
                <a:cs typeface="Times New Roman" panose="02020603050405020304" pitchFamily="18" charset="0"/>
                <a:sym typeface="+mn-ea"/>
              </a:rPr>
              <a:t>(</a:t>
            </a:r>
            <a:r>
              <a:rPr lang="zh-CN" altLang="en-US" sz="2000" b="1" dirty="0">
                <a:latin typeface="Times New Roman" panose="02020603050405020304" pitchFamily="18" charset="0"/>
                <a:cs typeface="Times New Roman" panose="02020603050405020304" pitchFamily="18" charset="0"/>
                <a:sym typeface="+mn-ea"/>
              </a:rPr>
              <a:t>这一步的输出结果矩阵见下一页</a:t>
            </a:r>
            <a:r>
              <a:rPr lang="en-US" altLang="zh-CN" sz="2000" b="1" dirty="0">
                <a:latin typeface="Times New Roman" panose="02020603050405020304" pitchFamily="18" charset="0"/>
                <a:cs typeface="Times New Roman" panose="02020603050405020304" pitchFamily="18" charset="0"/>
                <a:sym typeface="+mn-ea"/>
              </a:rPr>
              <a:t>ppt)</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sym typeface="+mn-ea"/>
            </a:endParaRPr>
          </a:p>
        </p:txBody>
      </p:sp>
      <p:pic>
        <p:nvPicPr>
          <p:cNvPr id="14" name="图片 13" descr="20220316020825"/>
          <p:cNvPicPr>
            <a:picLocks noChangeAspect="1"/>
          </p:cNvPicPr>
          <p:nvPr/>
        </p:nvPicPr>
        <p:blipFill>
          <a:blip r:embed="rId1"/>
          <a:stretch>
            <a:fillRect/>
          </a:stretch>
        </p:blipFill>
        <p:spPr>
          <a:xfrm>
            <a:off x="1776095" y="4220845"/>
            <a:ext cx="9763125" cy="981075"/>
          </a:xfrm>
          <a:prstGeom prst="rect">
            <a:avLst/>
          </a:prstGeom>
        </p:spPr>
      </p:pic>
      <p:sp>
        <p:nvSpPr>
          <p:cNvPr id="15" name="文本框 14"/>
          <p:cNvSpPr txBox="1"/>
          <p:nvPr/>
        </p:nvSpPr>
        <p:spPr>
          <a:xfrm>
            <a:off x="3575685" y="5445125"/>
            <a:ext cx="6652260" cy="398780"/>
          </a:xfrm>
          <a:prstGeom prst="rect">
            <a:avLst/>
          </a:prstGeom>
          <a:noFill/>
        </p:spPr>
        <p:txBody>
          <a:bodyPr wrap="square" rtlCol="0">
            <a:spAutoFit/>
          </a:bodyPr>
          <a:p>
            <a:r>
              <a:rPr lang="zh-CN" altLang="en-US" sz="2000" b="1" dirty="0">
                <a:latin typeface="Times New Roman" panose="02020603050405020304" pitchFamily="18" charset="0"/>
                <a:cs typeface="Times New Roman" panose="02020603050405020304" pitchFamily="18" charset="0"/>
              </a:rPr>
              <a:t>向步骤4中输出的矩阵插入导频与直流分量</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79555" y="8074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99740" y="3327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pic>
        <p:nvPicPr>
          <p:cNvPr id="2" name="图片 1" descr="20220316021054"/>
          <p:cNvPicPr>
            <a:picLocks noChangeAspect="1"/>
          </p:cNvPicPr>
          <p:nvPr/>
        </p:nvPicPr>
        <p:blipFill>
          <a:blip r:embed="rId1"/>
          <a:stretch>
            <a:fillRect/>
          </a:stretch>
        </p:blipFill>
        <p:spPr>
          <a:xfrm>
            <a:off x="1776095" y="1340485"/>
            <a:ext cx="9587865" cy="3014980"/>
          </a:xfrm>
          <a:prstGeom prst="rect">
            <a:avLst/>
          </a:prstGeom>
        </p:spPr>
      </p:pic>
      <p:sp>
        <p:nvSpPr>
          <p:cNvPr id="3" name="文本框 2"/>
          <p:cNvSpPr txBox="1"/>
          <p:nvPr/>
        </p:nvSpPr>
        <p:spPr>
          <a:xfrm>
            <a:off x="3359785" y="5035550"/>
            <a:ext cx="7078980" cy="368300"/>
          </a:xfrm>
          <a:prstGeom prst="rect">
            <a:avLst/>
          </a:prstGeom>
          <a:noFill/>
        </p:spPr>
        <p:txBody>
          <a:bodyPr wrap="none" rtlCol="0" anchor="t">
            <a:spAutoFit/>
          </a:bodyPr>
          <a:p>
            <a:r>
              <a:rPr lang="zh-CN" altLang="en-US" b="1" dirty="0">
                <a:latin typeface="Times New Roman" panose="02020603050405020304" pitchFamily="18" charset="0"/>
                <a:cs typeface="Times New Roman" panose="02020603050405020304" pitchFamily="18" charset="0"/>
                <a:sym typeface="+mn-ea"/>
              </a:rPr>
              <a:t>向步骤4中输出的矩阵插入导频与直流分量后的输出矩阵</a:t>
            </a:r>
            <a:r>
              <a:rPr lang="en-US" altLang="zh-CN" b="1" dirty="0">
                <a:latin typeface="Times New Roman" panose="02020603050405020304" pitchFamily="18" charset="0"/>
                <a:cs typeface="Times New Roman" panose="02020603050405020304" pitchFamily="18" charset="0"/>
                <a:sym typeface="+mn-ea"/>
              </a:rPr>
              <a:t>(1*53</a:t>
            </a:r>
            <a:r>
              <a:rPr lang="zh-CN" altLang="en-US" b="1" dirty="0">
                <a:latin typeface="Times New Roman" panose="02020603050405020304" pitchFamily="18" charset="0"/>
                <a:cs typeface="Times New Roman" panose="02020603050405020304" pitchFamily="18" charset="0"/>
                <a:sym typeface="+mn-ea"/>
              </a:rPr>
              <a:t>的矩阵</a:t>
            </a:r>
            <a:r>
              <a:rPr lang="en-US" altLang="zh-CN" b="1" dirty="0">
                <a:latin typeface="Times New Roman" panose="02020603050405020304" pitchFamily="18" charset="0"/>
                <a:cs typeface="Times New Roman" panose="02020603050405020304" pitchFamily="18" charset="0"/>
                <a:sym typeface="+mn-ea"/>
              </a:rPr>
              <a:t>)</a:t>
            </a:r>
            <a:endParaRPr lang="en-US" altLang="zh-CN" b="1" dirty="0">
              <a:latin typeface="Times New Roman" panose="02020603050405020304" pitchFamily="18" charset="0"/>
              <a:cs typeface="Times New Roman" panose="02020603050405020304" pitchFamily="18" charset="0"/>
              <a:sym typeface="+mn-ea"/>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79555" y="8074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99740" y="3327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1991995" y="908685"/>
            <a:ext cx="8602980" cy="2553335"/>
          </a:xfrm>
          <a:prstGeom prst="rect">
            <a:avLst/>
          </a:prstGeom>
          <a:noFill/>
        </p:spPr>
        <p:txBody>
          <a:bodyPr wrap="square" rtlCol="0">
            <a:spAutoFit/>
          </a:bodyPr>
          <a:p>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5. </a:t>
            </a:r>
            <a:r>
              <a:rPr lang="zh-CN" altLang="en-US" sz="2000" b="1" dirty="0">
                <a:latin typeface="Times New Roman" panose="02020603050405020304" pitchFamily="18" charset="0"/>
                <a:cs typeface="Times New Roman" panose="02020603050405020304" pitchFamily="18" charset="0"/>
              </a:rPr>
              <a:t>映射到频域后的数据只包括48个子载波，根据协议还需要在其中从插入4个导频子载波的数据，并补齐前后空闲子载波以及代表直流分量的子载波</a:t>
            </a:r>
            <a:r>
              <a:rPr lang="en-US" altLang="zh-CN" sz="2000" b="1" dirty="0">
                <a:latin typeface="Times New Roman" panose="02020603050405020304" pitchFamily="18" charset="0"/>
                <a:cs typeface="Times New Roman" panose="02020603050405020304" pitchFamily="18" charset="0"/>
              </a:rPr>
              <a:t>(DC</a:t>
            </a:r>
            <a:r>
              <a:rPr lang="zh-CN" altLang="en-US" sz="2000" b="1" dirty="0">
                <a:latin typeface="Times New Roman" panose="02020603050405020304" pitchFamily="18" charset="0"/>
                <a:cs typeface="Times New Roman" panose="02020603050405020304" pitchFamily="18" charset="0"/>
              </a:rPr>
              <a:t>子载波</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sym typeface="+mn-ea"/>
              </a:rPr>
              <a:t>        </a:t>
            </a:r>
            <a:r>
              <a:rPr lang="zh-CN" altLang="en-US" sz="2000" b="1" dirty="0">
                <a:latin typeface="Times New Roman" panose="02020603050405020304" pitchFamily="18" charset="0"/>
                <a:cs typeface="Times New Roman" panose="02020603050405020304" pitchFamily="18" charset="0"/>
                <a:sym typeface="+mn-ea"/>
              </a:rPr>
              <a:t>之后，由于一个</a:t>
            </a:r>
            <a:r>
              <a:rPr lang="en-US" altLang="zh-CN" sz="2000" b="1" dirty="0">
                <a:latin typeface="Times New Roman" panose="02020603050405020304" pitchFamily="18" charset="0"/>
                <a:cs typeface="Times New Roman" panose="02020603050405020304" pitchFamily="18" charset="0"/>
                <a:sym typeface="+mn-ea"/>
              </a:rPr>
              <a:t>OFDM</a:t>
            </a:r>
            <a:r>
              <a:rPr lang="zh-CN" altLang="en-US" sz="2000" b="1" dirty="0">
                <a:latin typeface="Times New Roman" panose="02020603050405020304" pitchFamily="18" charset="0"/>
                <a:cs typeface="Times New Roman" panose="02020603050405020304" pitchFamily="18" charset="0"/>
                <a:sym typeface="+mn-ea"/>
              </a:rPr>
              <a:t>有</a:t>
            </a:r>
            <a:r>
              <a:rPr lang="en-US" altLang="zh-CN" sz="2000" b="1" dirty="0">
                <a:latin typeface="Times New Roman" panose="02020603050405020304" pitchFamily="18" charset="0"/>
                <a:cs typeface="Times New Roman" panose="02020603050405020304" pitchFamily="18" charset="0"/>
                <a:sym typeface="+mn-ea"/>
              </a:rPr>
              <a:t>64</a:t>
            </a:r>
            <a:r>
              <a:rPr lang="zh-CN" altLang="en-US" sz="2000" b="1" dirty="0">
                <a:latin typeface="Times New Roman" panose="02020603050405020304" pitchFamily="18" charset="0"/>
                <a:cs typeface="Times New Roman" panose="02020603050405020304" pitchFamily="18" charset="0"/>
                <a:sym typeface="+mn-ea"/>
              </a:rPr>
              <a:t>个子载波，而我们现在只有</a:t>
            </a:r>
            <a:r>
              <a:rPr lang="en-US" altLang="zh-CN" sz="2000" b="1" dirty="0">
                <a:latin typeface="Times New Roman" panose="02020603050405020304" pitchFamily="18" charset="0"/>
                <a:cs typeface="Times New Roman" panose="02020603050405020304" pitchFamily="18" charset="0"/>
                <a:sym typeface="+mn-ea"/>
              </a:rPr>
              <a:t>53</a:t>
            </a:r>
            <a:r>
              <a:rPr lang="zh-CN" altLang="en-US" sz="2000" b="1" dirty="0">
                <a:latin typeface="Times New Roman" panose="02020603050405020304" pitchFamily="18" charset="0"/>
                <a:cs typeface="Times New Roman" panose="02020603050405020304" pitchFamily="18" charset="0"/>
                <a:sym typeface="+mn-ea"/>
              </a:rPr>
              <a:t>个子载波，因此我们需要在刚刚产生的矩阵的首尾插入</a:t>
            </a:r>
            <a:r>
              <a:rPr lang="en-US" altLang="zh-CN" sz="2000" b="1" dirty="0">
                <a:latin typeface="Times New Roman" panose="02020603050405020304" pitchFamily="18" charset="0"/>
                <a:cs typeface="Times New Roman" panose="02020603050405020304" pitchFamily="18" charset="0"/>
                <a:sym typeface="+mn-ea"/>
              </a:rPr>
              <a:t>0</a:t>
            </a:r>
            <a:r>
              <a:rPr lang="zh-CN" altLang="en-US" sz="2000" b="1" dirty="0">
                <a:latin typeface="Times New Roman" panose="02020603050405020304" pitchFamily="18" charset="0"/>
                <a:cs typeface="Times New Roman" panose="02020603050405020304" pitchFamily="18" charset="0"/>
                <a:sym typeface="+mn-ea"/>
              </a:rPr>
              <a:t>，使得矩阵的长度为</a:t>
            </a:r>
            <a:r>
              <a:rPr lang="en-US" altLang="zh-CN" sz="2000" b="1" dirty="0">
                <a:latin typeface="Times New Roman" panose="02020603050405020304" pitchFamily="18" charset="0"/>
                <a:cs typeface="Times New Roman" panose="02020603050405020304" pitchFamily="18" charset="0"/>
                <a:sym typeface="+mn-ea"/>
              </a:rPr>
              <a:t>64</a:t>
            </a:r>
            <a:r>
              <a:rPr lang="zh-CN" altLang="en-US" sz="2000" b="1" dirty="0">
                <a:latin typeface="Times New Roman" panose="02020603050405020304" pitchFamily="18" charset="0"/>
                <a:cs typeface="Times New Roman" panose="02020603050405020304" pitchFamily="18" charset="0"/>
                <a:sym typeface="+mn-ea"/>
              </a:rPr>
              <a:t>，从而</a:t>
            </a:r>
            <a:r>
              <a:rPr lang="zh-CN" altLang="en-US" sz="2000" b="1" dirty="0">
                <a:latin typeface="Times New Roman" panose="02020603050405020304" pitchFamily="18" charset="0"/>
                <a:cs typeface="Times New Roman" panose="02020603050405020304" pitchFamily="18" charset="0"/>
                <a:sym typeface="+mn-ea"/>
              </a:rPr>
              <a:t>补齐前后的空闲子载波。</a:t>
            </a:r>
            <a:r>
              <a:rPr lang="en-US" altLang="zh-CN" sz="2000" b="1" dirty="0">
                <a:latin typeface="Times New Roman" panose="02020603050405020304" pitchFamily="18" charset="0"/>
                <a:cs typeface="Times New Roman" panose="02020603050405020304" pitchFamily="18" charset="0"/>
                <a:sym typeface="+mn-ea"/>
              </a:rPr>
              <a:t>MATLAB</a:t>
            </a:r>
            <a:r>
              <a:rPr lang="zh-CN" altLang="en-US" sz="2000" b="1" dirty="0">
                <a:latin typeface="Times New Roman" panose="02020603050405020304" pitchFamily="18" charset="0"/>
                <a:cs typeface="Times New Roman" panose="02020603050405020304" pitchFamily="18" charset="0"/>
                <a:sym typeface="+mn-ea"/>
              </a:rPr>
              <a:t>代码和结果如下：</a:t>
            </a:r>
            <a:r>
              <a:rPr lang="en-US" altLang="zh-CN" sz="2000" b="1" dirty="0">
                <a:latin typeface="Times New Roman" panose="02020603050405020304" pitchFamily="18" charset="0"/>
                <a:cs typeface="Times New Roman" panose="02020603050405020304" pitchFamily="18" charset="0"/>
                <a:sym typeface="+mn-ea"/>
              </a:rPr>
              <a:t>(</a:t>
            </a:r>
            <a:r>
              <a:rPr lang="zh-CN" altLang="en-US" sz="2000" b="1" dirty="0">
                <a:latin typeface="Times New Roman" panose="02020603050405020304" pitchFamily="18" charset="0"/>
                <a:cs typeface="Times New Roman" panose="02020603050405020304" pitchFamily="18" charset="0"/>
                <a:sym typeface="+mn-ea"/>
              </a:rPr>
              <a:t>结果见下一页</a:t>
            </a:r>
            <a:r>
              <a:rPr lang="en-US" altLang="zh-CN" sz="2000" b="1" dirty="0">
                <a:latin typeface="Times New Roman" panose="02020603050405020304" pitchFamily="18" charset="0"/>
                <a:cs typeface="Times New Roman" panose="02020603050405020304" pitchFamily="18" charset="0"/>
                <a:sym typeface="+mn-ea"/>
              </a:rPr>
              <a:t>ppt)</a:t>
            </a:r>
            <a:endParaRPr lang="en-US" altLang="zh-CN" sz="2000" b="1" dirty="0">
              <a:latin typeface="Times New Roman" panose="02020603050405020304" pitchFamily="18" charset="0"/>
              <a:cs typeface="Times New Roman" panose="02020603050405020304" pitchFamily="18" charset="0"/>
              <a:sym typeface="+mn-ea"/>
            </a:endParaRPr>
          </a:p>
        </p:txBody>
      </p:sp>
      <p:pic>
        <p:nvPicPr>
          <p:cNvPr id="2" name="图片 1" descr="20220316021416"/>
          <p:cNvPicPr>
            <a:picLocks noChangeAspect="1"/>
          </p:cNvPicPr>
          <p:nvPr/>
        </p:nvPicPr>
        <p:blipFill>
          <a:blip r:embed="rId1"/>
          <a:stretch>
            <a:fillRect/>
          </a:stretch>
        </p:blipFill>
        <p:spPr>
          <a:xfrm>
            <a:off x="2639695" y="3789045"/>
            <a:ext cx="7600950" cy="714375"/>
          </a:xfrm>
          <a:prstGeom prst="rect">
            <a:avLst/>
          </a:prstGeom>
        </p:spPr>
      </p:pic>
      <p:sp>
        <p:nvSpPr>
          <p:cNvPr id="3" name="文本框 2"/>
          <p:cNvSpPr txBox="1"/>
          <p:nvPr/>
        </p:nvSpPr>
        <p:spPr>
          <a:xfrm>
            <a:off x="3935730" y="5012690"/>
            <a:ext cx="4754880" cy="368300"/>
          </a:xfrm>
          <a:prstGeom prst="rect">
            <a:avLst/>
          </a:prstGeom>
          <a:noFill/>
        </p:spPr>
        <p:txBody>
          <a:bodyPr wrap="none" rtlCol="0" anchor="t">
            <a:spAutoFit/>
          </a:bodyPr>
          <a:p>
            <a:r>
              <a:rPr lang="zh-CN" altLang="en-US" b="1" dirty="0">
                <a:latin typeface="Times New Roman" panose="02020603050405020304" pitchFamily="18" charset="0"/>
                <a:cs typeface="Times New Roman" panose="02020603050405020304" pitchFamily="18" charset="0"/>
                <a:sym typeface="+mn-ea"/>
              </a:rPr>
              <a:t>向上一步的输出矩阵中补齐前后的空闲</a:t>
            </a:r>
            <a:r>
              <a:rPr lang="zh-CN" altLang="en-US" b="1" dirty="0">
                <a:latin typeface="Times New Roman" panose="02020603050405020304" pitchFamily="18" charset="0"/>
                <a:cs typeface="Times New Roman" panose="02020603050405020304" pitchFamily="18" charset="0"/>
                <a:sym typeface="+mn-ea"/>
              </a:rPr>
              <a:t>子载波</a:t>
            </a:r>
            <a:endParaRPr lang="zh-CN" altLang="en-US" b="1" dirty="0">
              <a:latin typeface="Times New Roman" panose="02020603050405020304" pitchFamily="18" charset="0"/>
              <a:cs typeface="Times New Roman" panose="02020603050405020304" pitchFamily="18" charset="0"/>
              <a:sym typeface="+mn-ea"/>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79555" y="8074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999740" y="3327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3" name="文本框 2"/>
          <p:cNvSpPr txBox="1"/>
          <p:nvPr/>
        </p:nvSpPr>
        <p:spPr>
          <a:xfrm>
            <a:off x="3143885" y="5012690"/>
            <a:ext cx="7428230" cy="645160"/>
          </a:xfrm>
          <a:prstGeom prst="rect">
            <a:avLst/>
          </a:prstGeom>
          <a:noFill/>
        </p:spPr>
        <p:txBody>
          <a:bodyPr wrap="square" rtlCol="0" anchor="t">
            <a:spAutoFit/>
          </a:bodyPr>
          <a:p>
            <a:pPr algn="l"/>
            <a:r>
              <a:rPr lang="zh-CN" altLang="en-US" b="1" dirty="0">
                <a:latin typeface="Times New Roman" panose="02020603050405020304" pitchFamily="18" charset="0"/>
                <a:cs typeface="Times New Roman" panose="02020603050405020304" pitchFamily="18" charset="0"/>
                <a:sym typeface="+mn-ea"/>
              </a:rPr>
              <a:t>向上一步的输出矩阵中补齐前后的空闲子载波后的输出矩阵</a:t>
            </a:r>
            <a:r>
              <a:rPr lang="en-US" altLang="zh-CN" b="1" dirty="0">
                <a:latin typeface="Times New Roman" panose="02020603050405020304" pitchFamily="18" charset="0"/>
                <a:cs typeface="Times New Roman" panose="02020603050405020304" pitchFamily="18" charset="0"/>
                <a:sym typeface="+mn-ea"/>
              </a:rPr>
              <a:t>(1*64</a:t>
            </a:r>
            <a:r>
              <a:rPr lang="zh-CN" altLang="en-US" b="1" dirty="0">
                <a:latin typeface="Times New Roman" panose="02020603050405020304" pitchFamily="18" charset="0"/>
                <a:cs typeface="Times New Roman" panose="02020603050405020304" pitchFamily="18" charset="0"/>
                <a:sym typeface="+mn-ea"/>
              </a:rPr>
              <a:t>的矩阵</a:t>
            </a:r>
            <a:r>
              <a:rPr lang="en-US" altLang="zh-CN" b="1" dirty="0">
                <a:latin typeface="Times New Roman" panose="02020603050405020304" pitchFamily="18" charset="0"/>
                <a:cs typeface="Times New Roman" panose="02020603050405020304" pitchFamily="18" charset="0"/>
                <a:sym typeface="+mn-ea"/>
              </a:rPr>
              <a:t>)</a:t>
            </a:r>
            <a:endParaRPr lang="en-US" altLang="zh-CN" b="1" dirty="0">
              <a:latin typeface="Times New Roman" panose="02020603050405020304" pitchFamily="18" charset="0"/>
              <a:cs typeface="Times New Roman" panose="02020603050405020304" pitchFamily="18" charset="0"/>
              <a:sym typeface="+mn-ea"/>
            </a:endParaRPr>
          </a:p>
          <a:p>
            <a:pPr algn="l"/>
            <a:endParaRPr lang="en-US" altLang="zh-CN" b="1" dirty="0">
              <a:latin typeface="Times New Roman" panose="02020603050405020304" pitchFamily="18" charset="0"/>
              <a:cs typeface="Times New Roman" panose="02020603050405020304" pitchFamily="18" charset="0"/>
              <a:sym typeface="+mn-ea"/>
            </a:endParaRPr>
          </a:p>
        </p:txBody>
      </p:sp>
      <p:pic>
        <p:nvPicPr>
          <p:cNvPr id="13" name="图片 12" descr="20220316021401"/>
          <p:cNvPicPr>
            <a:picLocks noChangeAspect="1"/>
          </p:cNvPicPr>
          <p:nvPr/>
        </p:nvPicPr>
        <p:blipFill>
          <a:blip r:embed="rId1"/>
          <a:stretch>
            <a:fillRect/>
          </a:stretch>
        </p:blipFill>
        <p:spPr>
          <a:xfrm>
            <a:off x="1483995" y="1124585"/>
            <a:ext cx="10430510" cy="3735070"/>
          </a:xfrm>
          <a:prstGeom prst="rect">
            <a:avLst/>
          </a:prstGeom>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mc:AlternateContent xmlns:mc="http://schemas.openxmlformats.org/markup-compatibility/2006">
        <mc:Choice xmlns:a14="http://schemas.microsoft.com/office/drawing/2010/main" Requires="a14">
          <p:sp>
            <p:nvSpPr>
              <p:cNvPr id="6" name="文本框 5"/>
              <p:cNvSpPr txBox="1"/>
              <p:nvPr/>
            </p:nvSpPr>
            <p:spPr>
              <a:xfrm>
                <a:off x="1991995" y="1124585"/>
                <a:ext cx="8883015" cy="4838700"/>
              </a:xfrm>
              <a:prstGeom prst="rect">
                <a:avLst/>
              </a:prstGeom>
              <a:noFill/>
            </p:spPr>
            <p:txBody>
              <a:bodyPr wrap="square" rtlCol="0">
                <a:spAutoFit/>
              </a:bodyPr>
              <a:p>
                <a:r>
                  <a:rPr lang="en-US" altLang="zh-CN" sz="2000" b="1" dirty="0">
                    <a:latin typeface="Times New Roman" panose="02020603050405020304" pitchFamily="18" charset="0"/>
                    <a:cs typeface="Times New Roman" panose="02020603050405020304" pitchFamily="18" charset="0"/>
                  </a:rPr>
                  <a:t>6. 对数据进行IFFT处理，</a:t>
                </a:r>
                <a:r>
                  <a:rPr lang="zh-CN" altLang="en-US" sz="2000" b="1" dirty="0">
                    <a:latin typeface="Times New Roman" panose="02020603050405020304" pitchFamily="18" charset="0"/>
                    <a:cs typeface="Times New Roman" panose="02020603050405020304" pitchFamily="18" charset="0"/>
                  </a:rPr>
                  <a:t>将数据由频域变换到</a:t>
                </a:r>
                <a:r>
                  <a:rPr lang="zh-CN" altLang="en-US" sz="2000" b="1" dirty="0">
                    <a:latin typeface="Times New Roman" panose="02020603050405020304" pitchFamily="18" charset="0"/>
                    <a:cs typeface="Times New Roman" panose="02020603050405020304" pitchFamily="18" charset="0"/>
                  </a:rPr>
                  <a:t>时域：</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经过上面步骤的处理，我们频域上的</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符号已经准备就绪啦，接下来我们需要</a:t>
                </a:r>
                <a:r>
                  <a:rPr lang="en-US" altLang="zh-CN" sz="2000" b="1" dirty="0">
                    <a:latin typeface="Times New Roman" panose="02020603050405020304" pitchFamily="18" charset="0"/>
                    <a:cs typeface="Times New Roman" panose="02020603050405020304" pitchFamily="18" charset="0"/>
                  </a:rPr>
                  <a:t>IFFT</a:t>
                </a:r>
                <a:r>
                  <a:rPr lang="zh-CN" altLang="en-US" sz="2000" b="1" dirty="0">
                    <a:latin typeface="Times New Roman" panose="02020603050405020304" pitchFamily="18" charset="0"/>
                    <a:cs typeface="Times New Roman" panose="02020603050405020304" pitchFamily="18" charset="0"/>
                  </a:rPr>
                  <a:t>把频域信号转化为时域来方便</a:t>
                </a:r>
                <a:r>
                  <a:rPr lang="zh-CN" altLang="en-US" sz="2000" b="1" dirty="0">
                    <a:latin typeface="Times New Roman" panose="02020603050405020304" pitchFamily="18" charset="0"/>
                    <a:cs typeface="Times New Roman" panose="02020603050405020304" pitchFamily="18" charset="0"/>
                  </a:rPr>
                  <a:t>传输。</a:t>
                </a:r>
                <a:endParaRPr lang="zh-CN" altLang="en-US" sz="20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在这一步中，我们将频域变换到时域中采用的数学公式如下</a:t>
                </a:r>
                <a:r>
                  <a:rPr lang="zh-CN" altLang="en-US" sz="2000" b="1" dirty="0">
                    <a:latin typeface="Times New Roman" panose="02020603050405020304" pitchFamily="18" charset="0"/>
                    <a:cs typeface="Times New Roman" panose="02020603050405020304" pitchFamily="18" charset="0"/>
                  </a:rPr>
                  <a:t>所示：</a:t>
                </a:r>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这个式子帮助我们产生一个</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符号，通过计算可以得出这个</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持续</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的时间</a:t>
                </a:r>
                <a:r>
                  <a:rPr lang="zh-CN" altLang="en-US" sz="2000" b="1" dirty="0">
                    <a:latin typeface="Times New Roman" panose="02020603050405020304" pitchFamily="18" charset="0"/>
                    <a:cs typeface="Times New Roman" panose="02020603050405020304" pitchFamily="18" charset="0"/>
                  </a:rPr>
                  <a:t>为：</a:t>
                </a:r>
                <a:endParaRPr lang="zh-CN" altLang="en-US" sz="2000" b="1"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CN" sz="2000" b="0" i="1" smtClean="0">
                        <a:latin typeface="Cambria Math" panose="02040503050406030204"/>
                        <a:ea typeface="MS Mincho" charset="0"/>
                        <a:cs typeface="Cambria Math" panose="02040503050406030204"/>
                      </a:rPr>
                      <m:t>                                 </m:t>
                    </m:r>
                    <m:r>
                      <a:rPr lang="en-US" altLang="zh-CN" sz="2000" b="0" i="1" smtClean="0">
                        <a:latin typeface="Cambria Math" panose="02040503050406030204"/>
                        <a:ea typeface="MS Mincho" charset="0"/>
                        <a:cs typeface="Cambria Math" panose="02040503050406030204"/>
                      </a:rPr>
                      <m:t>𝑂</m:t>
                    </m:r>
                    <m:r>
                      <a:rPr lang="en-US" altLang="zh-CN" sz="2000" b="0" i="1" smtClean="0">
                        <a:latin typeface="Cambria Math" panose="02040503050406030204"/>
                        <a:ea typeface="MS Mincho" charset="0"/>
                        <a:cs typeface="Cambria Math" panose="02040503050406030204"/>
                      </a:rPr>
                      <m:t>𝑛𝑒</m:t>
                    </m:r>
                    <m:r>
                      <a:rPr lang="en-US" altLang="zh-CN" sz="2000" b="0" i="1" smtClean="0">
                        <a:latin typeface="Cambria Math" panose="02040503050406030204"/>
                        <a:ea typeface="MS Mincho" charset="0"/>
                        <a:cs typeface="Cambria Math" panose="02040503050406030204"/>
                      </a:rPr>
                      <m:t> </m:t>
                    </m:r>
                    <m:r>
                      <a:rPr lang="en-US" altLang="zh-CN" sz="2000" b="0" i="1" smtClean="0">
                        <a:latin typeface="Cambria Math" panose="02040503050406030204"/>
                        <a:ea typeface="MS Mincho" charset="0"/>
                        <a:cs typeface="Cambria Math" panose="02040503050406030204"/>
                      </a:rPr>
                      <m:t>𝑂𝐹𝐷𝑀</m:t>
                    </m:r>
                    <m:r>
                      <a:rPr lang="en-US" altLang="zh-CN" sz="2000" b="0" i="1" smtClean="0">
                        <a:latin typeface="Cambria Math" panose="02040503050406030204"/>
                        <a:ea typeface="MS Mincho" charset="0"/>
                        <a:cs typeface="Cambria Math" panose="02040503050406030204"/>
                      </a:rPr>
                      <m:t> </m:t>
                    </m:r>
                    <m:r>
                      <a:rPr lang="en-US" altLang="zh-CN" sz="2000" b="0" i="1" smtClean="0">
                        <a:latin typeface="Cambria Math" panose="02040503050406030204"/>
                        <a:ea typeface="MS Mincho" charset="0"/>
                        <a:cs typeface="Cambria Math" panose="02040503050406030204"/>
                      </a:rPr>
                      <m:t>𝑆</m:t>
                    </m:r>
                    <m:r>
                      <a:rPr lang="en-US" altLang="zh-CN" sz="2000" b="0" i="1" smtClean="0">
                        <a:latin typeface="Cambria Math" panose="02040503050406030204"/>
                        <a:ea typeface="MS Mincho" charset="0"/>
                        <a:cs typeface="Cambria Math" panose="02040503050406030204"/>
                      </a:rPr>
                      <m:t>𝑦𝑚𝑏𝑜𝑙</m:t>
                    </m:r>
                    <m:r>
                      <a:rPr lang="en-US" altLang="zh-CN" sz="2000" b="0" i="1" smtClean="0">
                        <a:latin typeface="Cambria Math" panose="02040503050406030204"/>
                        <a:ea typeface="MS Mincho" charset="0"/>
                        <a:cs typeface="Cambria Math" panose="02040503050406030204"/>
                      </a:rPr>
                      <m:t> </m:t>
                    </m:r>
                    <m:r>
                      <a:rPr lang="en-US" altLang="zh-CN" sz="2000" b="0" i="1" smtClean="0">
                        <a:latin typeface="Cambria Math" panose="02040503050406030204"/>
                        <a:ea typeface="MS Mincho" charset="0"/>
                        <a:cs typeface="Cambria Math" panose="02040503050406030204"/>
                      </a:rPr>
                      <m:t>𝐷</m:t>
                    </m:r>
                    <m:r>
                      <a:rPr lang="en-US" altLang="zh-CN" sz="2000" b="0" i="1" smtClean="0">
                        <a:latin typeface="Cambria Math" panose="02040503050406030204"/>
                        <a:ea typeface="MS Mincho" charset="0"/>
                        <a:cs typeface="Cambria Math" panose="02040503050406030204"/>
                      </a:rPr>
                      <m:t>𝑢𝑟𝑖𝑛𝑔</m:t>
                    </m:r>
                    <m:r>
                      <a:rPr lang="en-US" altLang="zh-CN" sz="2000" b="0" i="1" smtClean="0">
                        <a:latin typeface="Cambria Math" panose="02040503050406030204"/>
                        <a:ea typeface="MS Mincho" charset="0"/>
                        <a:cs typeface="Cambria Math" panose="02040503050406030204"/>
                      </a:rPr>
                      <m:t> </m:t>
                    </m:r>
                    <m:r>
                      <a:rPr lang="en-US" altLang="zh-CN" sz="2000" b="0" i="1" smtClean="0">
                        <a:latin typeface="Cambria Math" panose="02040503050406030204"/>
                        <a:ea typeface="MS Mincho" charset="0"/>
                        <a:cs typeface="Cambria Math" panose="02040503050406030204"/>
                      </a:rPr>
                      <m:t>𝑇</m:t>
                    </m:r>
                    <m:r>
                      <a:rPr lang="en-US" altLang="zh-CN" sz="2000" b="0" i="1" smtClean="0">
                        <a:latin typeface="Cambria Math" panose="02040503050406030204"/>
                        <a:ea typeface="MS Mincho" charset="0"/>
                        <a:cs typeface="Cambria Math" panose="02040503050406030204"/>
                      </a:rPr>
                      <m:t>𝑖𝑚𝑒</m:t>
                    </m:r>
                    <m:r>
                      <a:rPr lang="en-US" altLang="zh-CN" sz="2000" b="0" i="1" smtClean="0">
                        <a:latin typeface="Cambria Math" panose="02040503050406030204"/>
                        <a:ea typeface="MS Mincho" charset="0"/>
                        <a:cs typeface="Cambria Math" panose="02040503050406030204"/>
                      </a:rPr>
                      <m:t> = </m:t>
                    </m:r>
                    <m:f>
                      <m:fPr>
                        <m:ctrlPr>
                          <a:rPr lang="en-US" altLang="zh-CN" sz="2000" b="0" i="1" smtClean="0">
                            <a:latin typeface="Cambria Math" panose="02040503050406030204"/>
                            <a:ea typeface="微软雅黑" panose="020B0503020204020204" charset="-122"/>
                          </a:rPr>
                        </m:ctrlPr>
                      </m:fPr>
                      <m:num>
                        <m:r>
                          <a:rPr lang="en-US" altLang="zh-CN" sz="2000" b="0" i="1" smtClean="0">
                            <a:latin typeface="Cambria Math" panose="02040503050406030204" charset="0"/>
                            <a:ea typeface="微软雅黑" panose="020B0503020204020204" charset="-122"/>
                          </a:rPr>
                          <m:t>64</m:t>
                        </m:r>
                      </m:num>
                      <m:den>
                        <m:r>
                          <a:rPr lang="en-US" altLang="zh-CN" sz="2000" b="0" i="1" smtClean="0">
                            <a:latin typeface="Cambria Math" panose="02040503050406030204" charset="0"/>
                            <a:ea typeface="微软雅黑" panose="020B0503020204020204" charset="-122"/>
                          </a:rPr>
                          <m:t>20</m:t>
                        </m:r>
                        <m:r>
                          <a:rPr lang="en-US" altLang="zh-CN" sz="2000" b="0" i="1" smtClean="0">
                            <a:latin typeface="Cambria Math" panose="02040503050406030204" charset="0"/>
                            <a:ea typeface="微软雅黑" panose="020B0503020204020204" charset="-122"/>
                          </a:rPr>
                          <m:t>𝑀</m:t>
                        </m:r>
                      </m:den>
                    </m:f>
                    <m:r>
                      <a:rPr lang="en-US" altLang="zh-CN" sz="2000" b="0" i="1" smtClean="0">
                        <a:latin typeface="Cambria Math" panose="02040503050406030204" charset="0"/>
                        <a:ea typeface="微软雅黑" panose="020B0503020204020204" charset="-122"/>
                      </a:rPr>
                      <m:t>=</m:t>
                    </m:r>
                    <m:r>
                      <a:rPr lang="en-US" altLang="zh-CN" sz="2000" b="0" i="1" smtClean="0">
                        <a:latin typeface="Cambria Math" panose="02040503050406030204" charset="0"/>
                        <a:ea typeface="微软雅黑" panose="020B0503020204020204" charset="-122"/>
                      </a:rPr>
                      <m:t>3</m:t>
                    </m:r>
                    <m:r>
                      <a:rPr lang="en-US" altLang="zh-CN" sz="2000" b="0" i="1" smtClean="0">
                        <a:latin typeface="Cambria Math" panose="02040503050406030204" charset="0"/>
                        <a:ea typeface="微软雅黑" panose="020B0503020204020204" charset="-122"/>
                      </a:rPr>
                      <m:t>.</m:t>
                    </m:r>
                    <m:r>
                      <a:rPr lang="en-US" altLang="zh-CN" sz="2000" b="0" i="1" smtClean="0">
                        <a:latin typeface="Cambria Math" panose="02040503050406030204" charset="0"/>
                        <a:ea typeface="微软雅黑" panose="020B0503020204020204" charset="-122"/>
                      </a:rPr>
                      <m:t>2</m:t>
                    </m:r>
                    <m:r>
                      <a:rPr lang="en-US" altLang="zh-CN" sz="2000" b="0" i="1" smtClean="0">
                        <a:latin typeface="Cambria Math" panose="02040503050406030204" charset="0"/>
                        <a:ea typeface="微软雅黑" panose="020B0503020204020204" charset="-122"/>
                      </a:rPr>
                      <m:t>𝜇</m:t>
                    </m:r>
                    <m:r>
                      <a:rPr lang="en-US" altLang="zh-CN" sz="2000" b="0" i="1" smtClean="0">
                        <a:latin typeface="Cambria Math" panose="02040503050406030204" charset="0"/>
                        <a:ea typeface="微软雅黑" panose="020B0503020204020204" charset="-122"/>
                      </a:rPr>
                      <m:t>𝑠</m:t>
                    </m:r>
                  </m:oMath>
                </a14:m>
                <a:r>
                  <a:rPr lang="en-US" altLang="zh-CN" sz="2000" dirty="0">
                    <a:latin typeface="微软雅黑" panose="020B0503020204020204" charset="-122"/>
                    <a:ea typeface="微软雅黑" panose="020B0503020204020204" charset="-122"/>
                    <a:sym typeface="+mn-ea"/>
                  </a:rPr>
                  <a:t>.</a:t>
                </a:r>
                <a:endParaRPr lang="en-US" altLang="zh-CN" sz="2000" dirty="0">
                  <a:latin typeface="微软雅黑" panose="020B0503020204020204" charset="-122"/>
                  <a:ea typeface="微软雅黑" panose="020B0503020204020204" charset="-122"/>
                </a:endParaRPr>
              </a:p>
              <a:p>
                <a:endParaRPr lang="en-US" altLang="zh-CN" sz="2000" b="1" dirty="0">
                  <a:latin typeface="Times New Roman" panose="02020603050405020304" pitchFamily="18" charset="0"/>
                  <a:cs typeface="Times New Roman" panose="02020603050405020304" pitchFamily="18" charset="0"/>
                </a:endParaRPr>
              </a:p>
              <a:p>
                <a:endParaRPr lang="zh-CN" altLang="en-US" sz="2000" b="1"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1991995" y="1124585"/>
                <a:ext cx="8883015" cy="4838700"/>
              </a:xfrm>
              <a:prstGeom prst="rect">
                <a:avLst/>
              </a:prstGeom>
              <a:blipFill rotWithShape="1">
                <a:blip r:embed="rId1"/>
                <a:stretch>
                  <a:fillRect/>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2194467" y="2852175"/>
            <a:ext cx="8478127" cy="1084998"/>
          </a:xfrm>
          <a:prstGeom prst="rect">
            <a:avLst/>
          </a:prstGeom>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207800" y="101062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783840" y="54864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mc:AlternateContent xmlns:mc="http://schemas.openxmlformats.org/markup-compatibility/2006">
        <mc:Choice xmlns:a14="http://schemas.microsoft.com/office/drawing/2010/main" Requires="a14">
          <p:sp>
            <p:nvSpPr>
              <p:cNvPr id="6" name="文本框 5"/>
              <p:cNvSpPr txBox="1"/>
              <p:nvPr/>
            </p:nvSpPr>
            <p:spPr>
              <a:xfrm>
                <a:off x="2192655" y="1381125"/>
                <a:ext cx="8602980" cy="3606165"/>
              </a:xfrm>
              <a:prstGeom prst="rect">
                <a:avLst/>
              </a:prstGeom>
              <a:noFill/>
            </p:spPr>
            <p:txBody>
              <a:bodyPr wrap="square" rtlCol="0">
                <a:spAutoFit/>
              </a:bodyPr>
              <a:p>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7.  </a:t>
                </a:r>
                <a:r>
                  <a:rPr lang="zh-CN" altLang="en-US" sz="2000" b="1" dirty="0">
                    <a:latin typeface="Times New Roman" panose="02020603050405020304" pitchFamily="18" charset="0"/>
                    <a:cs typeface="Times New Roman" panose="02020603050405020304" pitchFamily="18" charset="0"/>
                  </a:rPr>
                  <a:t>对IFFT处理之后的时域数据进行插入循环前缀处理，至此便成功产生了一个长度为</a:t>
                </a:r>
                <a:r>
                  <a:rPr lang="en-US" altLang="zh-CN" sz="2000" b="1" dirty="0">
                    <a:latin typeface="Times New Roman" panose="02020603050405020304" pitchFamily="18" charset="0"/>
                    <a:cs typeface="Times New Roman" panose="02020603050405020304" pitchFamily="18" charset="0"/>
                  </a:rPr>
                  <a:t>4</a:t>
                </a:r>
                <a14:m>
                  <m:oMath xmlns:m="http://schemas.openxmlformats.org/officeDocument/2006/math">
                    <m:r>
                      <a:rPr lang="en-US" altLang="zh-CN" sz="2000" b="1">
                        <a:latin typeface="Cambria Math" panose="02040503050406030204" charset="0"/>
                      </a:rPr>
                      <m:t>𝝁</m:t>
                    </m:r>
                    <m:r>
                      <a:rPr lang="en-US" altLang="zh-CN" sz="2000" b="1">
                        <a:latin typeface="Cambria Math" panose="02040503050406030204" charset="0"/>
                      </a:rPr>
                      <m:t>𝑠</m:t>
                    </m:r>
                  </m:oMath>
                </a14:m>
                <a:r>
                  <a:rPr lang="zh-CN" altLang="en-US" sz="2000" b="1" dirty="0">
                    <a:latin typeface="Times New Roman" panose="02020603050405020304" pitchFamily="18" charset="0"/>
                    <a:cs typeface="Times New Roman" panose="02020603050405020304" pitchFamily="18" charset="0"/>
                  </a:rPr>
                  <a:t>的OFDM符号：</a:t>
                </a:r>
                <a:endParaRPr lang="zh-CN" altLang="en-US"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在这一步中，我们要通过添加</a:t>
                </a:r>
                <a:r>
                  <a:rPr lang="en-US" altLang="zh-CN" sz="2000" b="1" dirty="0">
                    <a:latin typeface="Times New Roman" panose="02020603050405020304" pitchFamily="18" charset="0"/>
                    <a:cs typeface="Times New Roman" panose="02020603050405020304" pitchFamily="18" charset="0"/>
                  </a:rPr>
                  <a:t>CP(</a:t>
                </a:r>
                <a:r>
                  <a:rPr lang="zh-CN" altLang="en-US" sz="2000" b="1" dirty="0">
                    <a:latin typeface="Times New Roman" panose="02020603050405020304" pitchFamily="18" charset="0"/>
                    <a:cs typeface="Times New Roman" panose="02020603050405020304" pitchFamily="18" charset="0"/>
                  </a:rPr>
                  <a:t>循环前缀</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，来使得我们的</a:t>
                </a:r>
                <a:r>
                  <a:rPr lang="en-US" altLang="zh-CN" sz="2000" b="1" dirty="0">
                    <a:latin typeface="Times New Roman" panose="02020603050405020304" pitchFamily="18" charset="0"/>
                    <a:cs typeface="Times New Roman" panose="02020603050405020304" pitchFamily="18" charset="0"/>
                  </a:rPr>
                  <a:t>L-SIG</a:t>
                </a:r>
                <a:r>
                  <a:rPr lang="zh-CN" altLang="en-US" sz="2000" b="1" dirty="0">
                    <a:latin typeface="Times New Roman" panose="02020603050405020304" pitchFamily="18" charset="0"/>
                    <a:cs typeface="Times New Roman" panose="02020603050405020304" pitchFamily="18" charset="0"/>
                  </a:rPr>
                  <a:t>字段真正成为标准中的</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符号。从刚刚的分析中可以看到，我们目前产生的</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符号的长度只有</a:t>
                </a:r>
                <a:r>
                  <a:rPr lang="en-US" altLang="zh-CN" sz="2000" b="1" dirty="0">
                    <a:latin typeface="Times New Roman" panose="02020603050405020304" pitchFamily="18" charset="0"/>
                    <a:cs typeface="Times New Roman" panose="02020603050405020304" pitchFamily="18" charset="0"/>
                  </a:rPr>
                  <a:t>3.2</a:t>
                </a:r>
                <a14:m>
                  <m:oMath xmlns:m="http://schemas.openxmlformats.org/officeDocument/2006/math">
                    <m:r>
                      <a:rPr lang="en-US" altLang="zh-CN" sz="2000" b="0" i="1" smtClean="0">
                        <a:latin typeface="Cambria Math" panose="02040503050406030204" charset="0"/>
                        <a:ea typeface="微软雅黑" panose="020B0503020204020204" charset="-122"/>
                      </a:rPr>
                      <m:t>𝜇</m:t>
                    </m:r>
                    <m:r>
                      <a:rPr lang="en-US" altLang="zh-CN" sz="2000" b="0" i="1" smtClean="0">
                        <a:latin typeface="Cambria Math" panose="02040503050406030204" charset="0"/>
                        <a:ea typeface="微软雅黑" panose="020B0503020204020204" charset="-122"/>
                      </a:rPr>
                      <m:t>𝑠</m:t>
                    </m:r>
                  </m:oMath>
                </a14:m>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而标准中对</a:t>
                </a:r>
                <a:r>
                  <a:rPr lang="en-US" altLang="zh-CN" sz="2000" b="1" dirty="0">
                    <a:latin typeface="Times New Roman" panose="02020603050405020304" pitchFamily="18" charset="0"/>
                    <a:cs typeface="Times New Roman" panose="02020603050405020304" pitchFamily="18" charset="0"/>
                  </a:rPr>
                  <a:t>L-SIG</a:t>
                </a:r>
                <a:r>
                  <a:rPr lang="zh-CN" altLang="en-US" sz="2000" b="1" dirty="0">
                    <a:latin typeface="Times New Roman" panose="02020603050405020304" pitchFamily="18" charset="0"/>
                    <a:cs typeface="Times New Roman" panose="02020603050405020304" pitchFamily="18" charset="0"/>
                  </a:rPr>
                  <a:t>长度的规定是</a:t>
                </a:r>
                <a:r>
                  <a:rPr lang="en-US" altLang="zh-CN" sz="2000" b="1" dirty="0">
                    <a:latin typeface="Times New Roman" panose="02020603050405020304" pitchFamily="18" charset="0"/>
                    <a:cs typeface="Times New Roman" panose="02020603050405020304" pitchFamily="18" charset="0"/>
                  </a:rPr>
                  <a:t>4</a:t>
                </a:r>
                <a14:m>
                  <m:oMath xmlns:m="http://schemas.openxmlformats.org/officeDocument/2006/math">
                    <m:r>
                      <a:rPr lang="en-US" altLang="zh-CN" sz="2000" b="0" i="1" smtClean="0">
                        <a:latin typeface="Cambria Math" panose="02040503050406030204" charset="0"/>
                        <a:ea typeface="微软雅黑" panose="020B0503020204020204" charset="-122"/>
                      </a:rPr>
                      <m:t>𝜇</m:t>
                    </m:r>
                    <m:r>
                      <a:rPr lang="en-US" altLang="zh-CN" sz="2000" b="0" i="1" smtClean="0">
                        <a:latin typeface="Cambria Math" panose="02040503050406030204" charset="0"/>
                        <a:ea typeface="微软雅黑" panose="020B0503020204020204" charset="-122"/>
                      </a:rPr>
                      <m:t>𝑠</m:t>
                    </m:r>
                  </m:oMath>
                </a14:m>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因此，为了产生满足要求的</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符号，我们还需要添加循环前缀。循环前缀的持续时长为：</a:t>
                </a:r>
                <a14:m>
                  <m:oMath xmlns:m="http://schemas.openxmlformats.org/officeDocument/2006/math">
                    <m:r>
                      <a:rPr lang="en-US" altLang="zh-CN" sz="2000" b="1" dirty="0">
                        <a:latin typeface="Times New Roman" panose="02020603050405020304" pitchFamily="18" charset="0"/>
                        <a:cs typeface="Times New Roman" panose="02020603050405020304" pitchFamily="18" charset="0"/>
                      </a:rPr>
                      <m:t>   </m:t>
                    </m:r>
                    <m:sSub>
                      <m:sSubPr>
                        <m:ctrlPr>
                          <a:rPr lang="en-US" altLang="zh-CN" sz="2000" b="0" i="1" smtClean="0">
                            <a:latin typeface="Cambria Math" panose="02040503050406030204"/>
                            <a:ea typeface="微软雅黑" panose="020B0503020204020204" charset="-122"/>
                          </a:rPr>
                        </m:ctrlPr>
                      </m:sSubPr>
                      <m:e>
                        <m:r>
                          <a:rPr lang="en-US" altLang="zh-CN" sz="2000" b="0" i="1" smtClean="0">
                            <a:latin typeface="Cambria Math" panose="02040503050406030204" charset="0"/>
                            <a:ea typeface="微软雅黑" panose="020B0503020204020204" charset="-122"/>
                          </a:rPr>
                          <m:t>𝑇</m:t>
                        </m:r>
                      </m:e>
                      <m:sub>
                        <m:r>
                          <a:rPr lang="en-US" altLang="zh-CN" sz="2000" b="0" i="1" smtClean="0">
                            <a:latin typeface="Cambria Math" panose="02040503050406030204" charset="0"/>
                            <a:ea typeface="微软雅黑" panose="020B0503020204020204" charset="-122"/>
                          </a:rPr>
                          <m:t>𝐺𝐼</m:t>
                        </m:r>
                      </m:sub>
                    </m:sSub>
                    <m:r>
                      <a:rPr lang="en-US" altLang="zh-CN" sz="2000">
                        <a:latin typeface="Cambria Math" panose="02040503050406030204" charset="0"/>
                        <a:ea typeface="微软雅黑" panose="020B0503020204020204" charset="-122"/>
                      </a:rPr>
                      <m:t>=</m:t>
                    </m:r>
                    <m:f>
                      <m:fPr>
                        <m:ctrlPr>
                          <a:rPr lang="en-US" altLang="zh-CN" sz="2000" i="1">
                            <a:latin typeface="Cambria Math" panose="02040503050406030204"/>
                            <a:ea typeface="微软雅黑" panose="020B0503020204020204" charset="-122"/>
                          </a:rPr>
                        </m:ctrlPr>
                      </m:fPr>
                      <m:num>
                        <m:r>
                          <a:rPr lang="en-US" altLang="zh-CN" sz="2000">
                            <a:latin typeface="Cambria Math" panose="02040503050406030204" charset="0"/>
                            <a:ea typeface="微软雅黑" panose="020B0503020204020204" charset="-122"/>
                          </a:rPr>
                          <m:t>1</m:t>
                        </m:r>
                      </m:num>
                      <m:den>
                        <m:r>
                          <a:rPr lang="en-US" altLang="zh-CN" sz="2000">
                            <a:latin typeface="Cambria Math" panose="02040503050406030204" charset="0"/>
                            <a:ea typeface="微软雅黑" panose="020B0503020204020204" charset="-122"/>
                          </a:rPr>
                          <m:t>4</m:t>
                        </m:r>
                      </m:den>
                    </m:f>
                    <m:r>
                      <a:rPr lang="zh-CN" altLang="en-US" sz="2000" i="1">
                        <a:latin typeface="Cambria Math" panose="02040503050406030204"/>
                        <a:ea typeface="微软雅黑" panose="020B0503020204020204" charset="-122"/>
                      </a:rPr>
                      <m:t>∗</m:t>
                    </m:r>
                    <m:r>
                      <a:rPr lang="en-US" altLang="zh-CN" sz="2000">
                        <a:latin typeface="Cambria Math" panose="02040503050406030204" charset="0"/>
                        <a:ea typeface="微软雅黑" panose="020B0503020204020204" charset="-122"/>
                      </a:rPr>
                      <m:t>3</m:t>
                    </m:r>
                    <m:r>
                      <a:rPr lang="en-US" altLang="zh-CN" sz="2000">
                        <a:latin typeface="Cambria Math" panose="02040503050406030204" charset="0"/>
                        <a:ea typeface="微软雅黑" panose="020B0503020204020204" charset="-122"/>
                      </a:rPr>
                      <m:t>.</m:t>
                    </m:r>
                    <m:r>
                      <a:rPr lang="en-US" altLang="zh-CN" sz="2000">
                        <a:latin typeface="Cambria Math" panose="02040503050406030204" charset="0"/>
                        <a:ea typeface="微软雅黑" panose="020B0503020204020204" charset="-122"/>
                      </a:rPr>
                      <m:t>2</m:t>
                    </m:r>
                    <m:r>
                      <a:rPr lang="en-US" altLang="zh-CN" sz="2000" i="1">
                        <a:latin typeface="Cambria Math" panose="02040503050406030204" charset="0"/>
                        <a:ea typeface="微软雅黑" panose="020B0503020204020204" charset="-122"/>
                      </a:rPr>
                      <m:t>𝜇</m:t>
                    </m:r>
                    <m:r>
                      <a:rPr lang="en-US" altLang="zh-CN" sz="2000" i="1">
                        <a:latin typeface="Cambria Math" panose="02040503050406030204" charset="0"/>
                        <a:ea typeface="微软雅黑" panose="020B0503020204020204" charset="-122"/>
                      </a:rPr>
                      <m:t>𝑠</m:t>
                    </m:r>
                    <m:r>
                      <a:rPr lang="en-US" altLang="zh-CN" sz="2000" i="1">
                        <a:latin typeface="Cambria Math" panose="02040503050406030204" charset="0"/>
                        <a:ea typeface="微软雅黑" panose="020B0503020204020204" charset="-122"/>
                      </a:rPr>
                      <m:t>=</m:t>
                    </m:r>
                    <m:r>
                      <a:rPr lang="en-US" altLang="zh-CN" sz="2000" i="1">
                        <a:latin typeface="Cambria Math" panose="02040503050406030204" charset="0"/>
                        <a:ea typeface="微软雅黑" panose="020B0503020204020204" charset="-122"/>
                      </a:rPr>
                      <m:t>0</m:t>
                    </m:r>
                    <m:r>
                      <a:rPr lang="en-US" altLang="zh-CN" sz="2000" i="1">
                        <a:latin typeface="Cambria Math" panose="02040503050406030204" charset="0"/>
                        <a:ea typeface="微软雅黑" panose="020B0503020204020204" charset="-122"/>
                      </a:rPr>
                      <m:t>.</m:t>
                    </m:r>
                    <m:r>
                      <a:rPr lang="en-US" altLang="zh-CN" sz="2000" i="1">
                        <a:latin typeface="Cambria Math" panose="02040503050406030204" charset="0"/>
                        <a:ea typeface="微软雅黑" panose="020B0503020204020204" charset="-122"/>
                      </a:rPr>
                      <m:t>8</m:t>
                    </m:r>
                    <m:r>
                      <a:rPr lang="en-US" altLang="zh-CN" sz="2000" i="1">
                        <a:latin typeface="Cambria Math" panose="02040503050406030204" charset="0"/>
                        <a:ea typeface="微软雅黑" panose="020B0503020204020204" charset="-122"/>
                      </a:rPr>
                      <m:t>𝜇</m:t>
                    </m:r>
                    <m:r>
                      <a:rPr lang="en-US" altLang="zh-CN" sz="2000" i="1">
                        <a:latin typeface="Cambria Math" panose="02040503050406030204" charset="0"/>
                        <a:ea typeface="微软雅黑" panose="020B0503020204020204" charset="-122"/>
                      </a:rPr>
                      <m:t>𝑠</m:t>
                    </m:r>
                    <m:r>
                      <a:rPr lang="en-US" altLang="zh-CN" sz="2000" i="1">
                        <a:latin typeface="Cambria Math" panose="02040503050406030204" charset="0"/>
                        <a:ea typeface="微软雅黑" panose="020B0503020204020204" charset="-122"/>
                      </a:rPr>
                      <m:t>.</m:t>
                    </m:r>
                  </m:oMath>
                </a14:m>
                <a:endParaRPr lang="en-US" altLang="zh-CN" sz="2000" i="1">
                  <a:latin typeface="Cambria Math" panose="02040503050406030204" charset="0"/>
                  <a:ea typeface="微软雅黑" panose="020B0503020204020204" charset="-122"/>
                </a:endParaRPr>
              </a:p>
              <a:p>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因此，之前产生的OFDM符号的最后四分之一被用作OFDM符号的循环前缀，其主要目的是为了防止ISI和ICI的发生。至此，</a:t>
                </a:r>
                <a:r>
                  <a:rPr lang="en-US" altLang="zh-CN" sz="2000" b="1" dirty="0">
                    <a:latin typeface="Times New Roman" panose="02020603050405020304" pitchFamily="18" charset="0"/>
                    <a:cs typeface="Times New Roman" panose="02020603050405020304" pitchFamily="18" charset="0"/>
                  </a:rPr>
                  <a:t>L-SIG</a:t>
                </a:r>
                <a:r>
                  <a:rPr lang="zh-CN" altLang="en-US" sz="2000" b="1" dirty="0">
                    <a:latin typeface="Times New Roman" panose="02020603050405020304" pitchFamily="18" charset="0"/>
                    <a:cs typeface="Times New Roman" panose="02020603050405020304" pitchFamily="18" charset="0"/>
                  </a:rPr>
                  <a:t>字段便转化为标准中规定的一个时长4</a:t>
                </a:r>
                <a14:m>
                  <m:oMath xmlns:m="http://schemas.openxmlformats.org/officeDocument/2006/math">
                    <m:r>
                      <a:rPr lang="zh-CN" altLang="en-US" sz="2000" b="1" dirty="0">
                        <a:latin typeface="Times New Roman" panose="02020603050405020304" pitchFamily="18" charset="0"/>
                        <a:cs typeface="Times New Roman" panose="02020603050405020304" pitchFamily="18" charset="0"/>
                      </a:rPr>
                      <m:t>𝜇</m:t>
                    </m:r>
                    <m:r>
                      <a:rPr lang="zh-CN" altLang="en-US" sz="2000" b="1" dirty="0">
                        <a:latin typeface="Times New Roman" panose="02020603050405020304" pitchFamily="18" charset="0"/>
                        <a:cs typeface="Times New Roman" panose="02020603050405020304" pitchFamily="18" charset="0"/>
                      </a:rPr>
                      <m:t>𝑠</m:t>
                    </m:r>
                  </m:oMath>
                </a14:m>
                <a:r>
                  <a:rPr lang="zh-CN" altLang="en-US" sz="2000" b="1" dirty="0">
                    <a:latin typeface="Times New Roman" panose="02020603050405020304" pitchFamily="18" charset="0"/>
                    <a:cs typeface="Times New Roman" panose="02020603050405020304" pitchFamily="18" charset="0"/>
                  </a:rPr>
                  <a:t>的</a:t>
                </a:r>
                <a:r>
                  <a:rPr lang="zh-CN" altLang="en-US" sz="2000" b="1" dirty="0">
                    <a:latin typeface="Times New Roman" panose="02020603050405020304" pitchFamily="18" charset="0"/>
                    <a:cs typeface="Times New Roman" panose="02020603050405020304" pitchFamily="18" charset="0"/>
                  </a:rPr>
                  <a:t>OFDM符号。</a:t>
                </a:r>
                <a:endParaRPr lang="zh-CN" altLang="en-US" sz="2000" b="1"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2192655" y="1381125"/>
                <a:ext cx="8602980" cy="360616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530492"/>
            <a:chOff x="4299773" y="1452059"/>
            <a:chExt cx="3343910" cy="530492"/>
          </a:xfrm>
        </p:grpSpPr>
        <p:sp>
          <p:nvSpPr>
            <p:cNvPr id="9" name="矩形 8"/>
            <p:cNvSpPr/>
            <p:nvPr/>
          </p:nvSpPr>
          <p:spPr>
            <a:xfrm>
              <a:off x="4955093" y="1486349"/>
              <a:ext cx="2688590" cy="46037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Task 3 S</a:t>
              </a:r>
              <a:r>
                <a:rPr lang="en-US" altLang="zh-CN" sz="2400" b="1" dirty="0">
                  <a:latin typeface="Times New Roman" panose="02020603050405020304" pitchFamily="18" charset="0"/>
                  <a:cs typeface="Times New Roman" panose="02020603050405020304" pitchFamily="18" charset="0"/>
                </a:rPr>
                <a:t>olution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5</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2351945" y="68423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359785" y="133350"/>
            <a:ext cx="8011795" cy="460375"/>
          </a:xfrm>
          <a:prstGeom prst="rect">
            <a:avLst/>
          </a:prstGeom>
          <a:noFill/>
        </p:spPr>
        <p:txBody>
          <a:bodyPr wrap="square" rtlCol="0">
            <a:spAutoFit/>
          </a:bodyPr>
          <a:p>
            <a:r>
              <a:rPr lang="en-US" sz="2400">
                <a:latin typeface="Times New Roman" panose="02020603050405020304" pitchFamily="18" charset="0"/>
                <a:cs typeface="Times New Roman" panose="02020603050405020304" pitchFamily="18" charset="0"/>
                <a:sym typeface="+mn-ea"/>
              </a:rPr>
              <a:t> </a:t>
            </a:r>
            <a:r>
              <a:rPr lang="en-US" altLang="zh-CN" sz="2400" b="1" dirty="0">
                <a:latin typeface="Times New Roman" panose="02020603050405020304" pitchFamily="18" charset="0"/>
                <a:cs typeface="Times New Roman" panose="02020603050405020304" pitchFamily="18" charset="0"/>
                <a:sym typeface="+mn-ea"/>
              </a:rPr>
              <a:t> Transform </a:t>
            </a:r>
            <a:r>
              <a:rPr lang="en-US" altLang="zh-CN" sz="2400" b="1" dirty="0">
                <a:latin typeface="Times New Roman" panose="02020603050405020304" pitchFamily="18" charset="0"/>
                <a:cs typeface="Times New Roman" panose="02020603050405020304" pitchFamily="18" charset="0"/>
                <a:sym typeface="+mn-ea"/>
              </a:rPr>
              <a:t>L-SIG Field to One OFDM Symbol</a:t>
            </a:r>
            <a:endParaRPr lang="en-US" altLang="zh-CN" sz="2400" b="1" dirty="0">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6" name="文本框 5"/>
          <p:cNvSpPr txBox="1"/>
          <p:nvPr/>
        </p:nvSpPr>
        <p:spPr>
          <a:xfrm>
            <a:off x="2207895" y="713105"/>
            <a:ext cx="8602980" cy="398780"/>
          </a:xfrm>
          <a:prstGeom prst="rect">
            <a:avLst/>
          </a:prstGeom>
          <a:noFill/>
        </p:spPr>
        <p:txBody>
          <a:bodyPr wrap="square" rtlCol="0">
            <a:spAutoFit/>
          </a:bodyPr>
          <a:p>
            <a:r>
              <a:rPr lang="zh-CN" altLang="en-US" sz="2000" b="1" dirty="0">
                <a:latin typeface="Times New Roman" panose="02020603050405020304" pitchFamily="18" charset="0"/>
                <a:cs typeface="Times New Roman" panose="02020603050405020304" pitchFamily="18" charset="0"/>
              </a:rPr>
              <a:t>最后，让我们绘制一下最终生成的</a:t>
            </a:r>
            <a:r>
              <a:rPr lang="en-US" altLang="zh-CN" sz="2000" b="1" dirty="0">
                <a:latin typeface="Times New Roman" panose="02020603050405020304" pitchFamily="18" charset="0"/>
                <a:cs typeface="Times New Roman" panose="02020603050405020304" pitchFamily="18" charset="0"/>
              </a:rPr>
              <a:t>L-SIG OFDM</a:t>
            </a:r>
            <a:r>
              <a:rPr lang="zh-CN" altLang="en-US" sz="2000" b="1" dirty="0">
                <a:latin typeface="Times New Roman" panose="02020603050405020304" pitchFamily="18" charset="0"/>
                <a:cs typeface="Times New Roman" panose="02020603050405020304" pitchFamily="18" charset="0"/>
              </a:rPr>
              <a:t>符号在时域上的波形：</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descr="20220316022137"/>
          <p:cNvPicPr>
            <a:picLocks noChangeAspect="1"/>
          </p:cNvPicPr>
          <p:nvPr/>
        </p:nvPicPr>
        <p:blipFill>
          <a:blip r:embed="rId1"/>
          <a:stretch>
            <a:fillRect/>
          </a:stretch>
        </p:blipFill>
        <p:spPr>
          <a:xfrm>
            <a:off x="479425" y="1844675"/>
            <a:ext cx="6677025" cy="4359910"/>
          </a:xfrm>
          <a:prstGeom prst="rect">
            <a:avLst/>
          </a:prstGeom>
        </p:spPr>
      </p:pic>
      <p:pic>
        <p:nvPicPr>
          <p:cNvPr id="3" name="图片 2" descr="20220316022204"/>
          <p:cNvPicPr>
            <a:picLocks noChangeAspect="1"/>
          </p:cNvPicPr>
          <p:nvPr/>
        </p:nvPicPr>
        <p:blipFill>
          <a:blip r:embed="rId2"/>
          <a:stretch>
            <a:fillRect/>
          </a:stretch>
        </p:blipFill>
        <p:spPr>
          <a:xfrm>
            <a:off x="4079875" y="1164590"/>
            <a:ext cx="4581525" cy="266700"/>
          </a:xfrm>
          <a:prstGeom prst="rect">
            <a:avLst/>
          </a:prstGeom>
        </p:spPr>
      </p:pic>
      <mc:AlternateContent xmlns:mc="http://schemas.openxmlformats.org/markup-compatibility/2006">
        <mc:Choice xmlns:a14="http://schemas.microsoft.com/office/drawing/2010/main" Requires="a14">
          <p:sp>
            <p:nvSpPr>
              <p:cNvPr id="13" name="文本框 12"/>
              <p:cNvSpPr txBox="1"/>
              <p:nvPr/>
            </p:nvSpPr>
            <p:spPr>
              <a:xfrm>
                <a:off x="1127760" y="1483995"/>
                <a:ext cx="11054080" cy="398780"/>
              </a:xfrm>
              <a:prstGeom prst="rect">
                <a:avLst/>
              </a:prstGeom>
              <a:noFill/>
            </p:spPr>
            <p:txBody>
              <a:bodyPr wrap="square" rtlCol="0">
                <a:spAutoFit/>
              </a:bodyPr>
              <a:p>
                <a:r>
                  <a:rPr lang="zh-CN" altLang="en-US" sz="2000" b="1" dirty="0">
                    <a:latin typeface="Times New Roman" panose="02020603050405020304" pitchFamily="18" charset="0"/>
                    <a:cs typeface="Times New Roman" panose="02020603050405020304" pitchFamily="18" charset="0"/>
                  </a:rPr>
                  <a:t>生成</a:t>
                </a:r>
                <a:r>
                  <a:rPr lang="en-US" altLang="zh-CN" sz="2000" b="1" dirty="0">
                    <a:latin typeface="Times New Roman" panose="02020603050405020304" pitchFamily="18" charset="0"/>
                    <a:cs typeface="Times New Roman" panose="02020603050405020304" pitchFamily="18" charset="0"/>
                    <a:sym typeface="+mn-ea"/>
                  </a:rPr>
                  <a:t>L-SIG OFDM</a:t>
                </a:r>
                <a:r>
                  <a:rPr lang="zh-CN" altLang="en-US" sz="2000" b="1" dirty="0">
                    <a:latin typeface="Times New Roman" panose="02020603050405020304" pitchFamily="18" charset="0"/>
                    <a:cs typeface="Times New Roman" panose="02020603050405020304" pitchFamily="18" charset="0"/>
                    <a:sym typeface="+mn-ea"/>
                  </a:rPr>
                  <a:t>符号</a:t>
                </a:r>
                <a:r>
                  <a:rPr lang="zh-CN" altLang="en-US" sz="2000" b="1" dirty="0">
                    <a:latin typeface="Times New Roman" panose="02020603050405020304" pitchFamily="18" charset="0"/>
                    <a:cs typeface="Times New Roman" panose="02020603050405020304" pitchFamily="18" charset="0"/>
                  </a:rPr>
                  <a:t>在时域上的波形</a:t>
                </a:r>
                <a:r>
                  <a:rPr lang="en-US" altLang="zh-CN" sz="2000" b="1" dirty="0">
                    <a:latin typeface="Times New Roman" panose="02020603050405020304" pitchFamily="18" charset="0"/>
                    <a:cs typeface="Times New Roman" panose="02020603050405020304" pitchFamily="18" charset="0"/>
                  </a:rPr>
                  <a:t>(</a:t>
                </a:r>
                <a:r>
                  <a:rPr lang="zh-CN" altLang="en-US" sz="2000" b="1" dirty="0">
                    <a:latin typeface="Times New Roman" panose="02020603050405020304" pitchFamily="18" charset="0"/>
                    <a:cs typeface="Times New Roman" panose="02020603050405020304" pitchFamily="18" charset="0"/>
                  </a:rPr>
                  <a:t>由</a:t>
                </a:r>
                <a:r>
                  <a:rPr lang="en-US" altLang="zh-CN" sz="2000" b="1" dirty="0">
                    <a:latin typeface="Times New Roman" panose="02020603050405020304" pitchFamily="18" charset="0"/>
                    <a:cs typeface="Times New Roman" panose="02020603050405020304" pitchFamily="18" charset="0"/>
                  </a:rPr>
                  <a:t>wave</a:t>
                </a:r>
                <a:r>
                  <a:rPr lang="zh-CN" altLang="en-US" sz="2000" b="1" dirty="0">
                    <a:latin typeface="Times New Roman" panose="02020603050405020304" pitchFamily="18" charset="0"/>
                    <a:cs typeface="Times New Roman" panose="02020603050405020304" pitchFamily="18" charset="0"/>
                  </a:rPr>
                  <a:t>生成，为</a:t>
                </a:r>
                <a:r>
                  <a:rPr lang="en-US" altLang="zh-CN" sz="2000" b="1" dirty="0">
                    <a:latin typeface="Times New Roman" panose="02020603050405020304" pitchFamily="18" charset="0"/>
                    <a:cs typeface="Times New Roman" panose="02020603050405020304" pitchFamily="18" charset="0"/>
                  </a:rPr>
                  <a:t>1*80</a:t>
                </a:r>
                <a:r>
                  <a:rPr lang="zh-CN" altLang="en-US" sz="2000" b="1" dirty="0">
                    <a:latin typeface="Times New Roman" panose="02020603050405020304" pitchFamily="18" charset="0"/>
                    <a:cs typeface="Times New Roman" panose="02020603050405020304" pitchFamily="18" charset="0"/>
                  </a:rPr>
                  <a:t>矩阵，时长正好是</a:t>
                </a:r>
                <a:r>
                  <a:rPr lang="zh-CN" altLang="en-US" sz="2000" b="1" dirty="0">
                    <a:latin typeface="Times New Roman" panose="02020603050405020304" pitchFamily="18" charset="0"/>
                    <a:cs typeface="Times New Roman" panose="02020603050405020304" pitchFamily="18" charset="0"/>
                    <a:sym typeface="+mn-ea"/>
                  </a:rPr>
                  <a:t>4</a:t>
                </a:r>
                <a14:m>
                  <m:oMath xmlns:m="http://schemas.openxmlformats.org/officeDocument/2006/math">
                    <m:r>
                      <a:rPr lang="zh-CN" altLang="en-US" sz="2000" b="1" dirty="0">
                        <a:latin typeface="Times New Roman" panose="02020603050405020304" pitchFamily="18" charset="0"/>
                        <a:cs typeface="Times New Roman" panose="02020603050405020304" pitchFamily="18" charset="0"/>
                      </a:rPr>
                      <m:t>𝜇</m:t>
                    </m:r>
                    <m:r>
                      <a:rPr lang="zh-CN" altLang="en-US" sz="2000" b="1" dirty="0">
                        <a:latin typeface="Times New Roman" panose="02020603050405020304" pitchFamily="18" charset="0"/>
                        <a:cs typeface="Times New Roman" panose="02020603050405020304" pitchFamily="18" charset="0"/>
                      </a:rPr>
                      <m:t>𝑠</m:t>
                    </m:r>
                  </m:oMath>
                </a14:m>
                <a:r>
                  <a:rPr lang="en-US"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127760" y="1483995"/>
                <a:ext cx="11054080" cy="398780"/>
              </a:xfrm>
              <a:prstGeom prst="rect">
                <a:avLst/>
              </a:prstGeom>
              <a:blipFill rotWithShape="1">
                <a:blip r:embed="rId3"/>
                <a:stretch>
                  <a:fillRect/>
                </a:stretch>
              </a:blipFill>
            </p:spPr>
            <p:txBody>
              <a:bodyPr/>
              <a:lstStyle/>
              <a:p>
                <a:r>
                  <a:rPr lang="zh-CN" altLang="en-US">
                    <a:noFill/>
                  </a:rPr>
                  <a:t> </a:t>
                </a:r>
              </a:p>
            </p:txBody>
          </p:sp>
        </mc:Fallback>
      </mc:AlternateContent>
      <p:pic>
        <p:nvPicPr>
          <p:cNvPr id="15" name="图片 14" descr="20220316022539"/>
          <p:cNvPicPr>
            <a:picLocks noChangeAspect="1"/>
          </p:cNvPicPr>
          <p:nvPr/>
        </p:nvPicPr>
        <p:blipFill>
          <a:blip r:embed="rId4"/>
          <a:stretch>
            <a:fillRect/>
          </a:stretch>
        </p:blipFill>
        <p:spPr>
          <a:xfrm>
            <a:off x="7680325" y="2492375"/>
            <a:ext cx="3962400" cy="2696210"/>
          </a:xfrm>
          <a:prstGeom prst="rect">
            <a:avLst/>
          </a:prstGeom>
        </p:spPr>
      </p:pic>
      <p:sp>
        <p:nvSpPr>
          <p:cNvPr id="16" name="文本框 15"/>
          <p:cNvSpPr txBox="1"/>
          <p:nvPr/>
        </p:nvSpPr>
        <p:spPr>
          <a:xfrm>
            <a:off x="7320280" y="5516880"/>
            <a:ext cx="4875530" cy="368300"/>
          </a:xfrm>
          <a:prstGeom prst="rect">
            <a:avLst/>
          </a:prstGeom>
          <a:noFill/>
        </p:spPr>
        <p:txBody>
          <a:bodyPr wrap="none" rtlCol="0" anchor="t">
            <a:spAutoFit/>
          </a:bodyPr>
          <a:p>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生成</a:t>
            </a:r>
            <a:r>
              <a:rPr lang="en-US" altLang="zh-CN" b="1" dirty="0">
                <a:latin typeface="Times New Roman" panose="02020603050405020304" pitchFamily="18" charset="0"/>
                <a:cs typeface="Times New Roman" panose="02020603050405020304" pitchFamily="18" charset="0"/>
                <a:sym typeface="+mn-ea"/>
              </a:rPr>
              <a:t>L-SIG OFDM</a:t>
            </a:r>
            <a:r>
              <a:rPr lang="zh-CN" altLang="en-US" b="1" dirty="0">
                <a:latin typeface="Times New Roman" panose="02020603050405020304" pitchFamily="18" charset="0"/>
                <a:cs typeface="Times New Roman" panose="02020603050405020304" pitchFamily="18" charset="0"/>
                <a:sym typeface="+mn-ea"/>
              </a:rPr>
              <a:t>符号在时域上的波形的</a:t>
            </a:r>
            <a:r>
              <a:rPr lang="zh-CN" altLang="en-US" b="1" dirty="0">
                <a:latin typeface="Times New Roman" panose="02020603050405020304" pitchFamily="18" charset="0"/>
                <a:cs typeface="Times New Roman" panose="02020603050405020304" pitchFamily="18" charset="0"/>
                <a:sym typeface="+mn-ea"/>
              </a:rPr>
              <a:t>代码</a:t>
            </a:r>
            <a:endParaRPr lang="zh-CN" altLang="en-US" b="1" dirty="0">
              <a:latin typeface="Times New Roman" panose="02020603050405020304" pitchFamily="18" charset="0"/>
              <a:cs typeface="Times New Roman" panose="02020603050405020304" pitchFamily="18" charset="0"/>
              <a:sym typeface="+mn-ea"/>
            </a:endParaRPr>
          </a:p>
        </p:txBody>
      </p:sp>
      <p:sp>
        <p:nvSpPr>
          <p:cNvPr id="17" name="文本框 16"/>
          <p:cNvSpPr txBox="1"/>
          <p:nvPr/>
        </p:nvSpPr>
        <p:spPr>
          <a:xfrm>
            <a:off x="1919605" y="6204585"/>
            <a:ext cx="4075430" cy="368300"/>
          </a:xfrm>
          <a:prstGeom prst="rect">
            <a:avLst/>
          </a:prstGeom>
          <a:noFill/>
        </p:spPr>
        <p:txBody>
          <a:bodyPr wrap="none" rtlCol="0" anchor="t">
            <a:spAutoFit/>
          </a:bodyPr>
          <a:p>
            <a:r>
              <a:rPr lang="zh-CN" altLang="en-US" b="1" dirty="0">
                <a:latin typeface="Times New Roman" panose="02020603050405020304" pitchFamily="18" charset="0"/>
                <a:cs typeface="Times New Roman" panose="02020603050405020304" pitchFamily="18" charset="0"/>
                <a:sym typeface="+mn-ea"/>
              </a:rPr>
              <a:t>生成</a:t>
            </a:r>
            <a:r>
              <a:rPr lang="en-US" altLang="zh-CN" b="1" dirty="0">
                <a:latin typeface="Times New Roman" panose="02020603050405020304" pitchFamily="18" charset="0"/>
                <a:cs typeface="Times New Roman" panose="02020603050405020304" pitchFamily="18" charset="0"/>
                <a:sym typeface="+mn-ea"/>
              </a:rPr>
              <a:t>L-SIG OFDM</a:t>
            </a:r>
            <a:r>
              <a:rPr lang="zh-CN" altLang="en-US" b="1" dirty="0">
                <a:latin typeface="Times New Roman" panose="02020603050405020304" pitchFamily="18" charset="0"/>
                <a:cs typeface="Times New Roman" panose="02020603050405020304" pitchFamily="18" charset="0"/>
                <a:sym typeface="+mn-ea"/>
              </a:rPr>
              <a:t>符号在时域上的波形</a:t>
            </a:r>
            <a:endParaRPr lang="zh-CN" altLang="en-US"/>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6</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4698365" cy="583565"/>
          </a:xfrm>
          <a:prstGeom prst="rect">
            <a:avLst/>
          </a:prstGeom>
        </p:spPr>
        <p:txBody>
          <a:bodyPr wrap="none">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Summary and E</a:t>
            </a:r>
            <a:r>
              <a:rPr lang="en-US" altLang="zh-CN" sz="3200" b="1" dirty="0">
                <a:solidFill>
                  <a:schemeClr val="bg1"/>
                </a:solidFill>
                <a:latin typeface="Times New Roman" panose="02020603050405020304" pitchFamily="18" charset="0"/>
                <a:cs typeface="Times New Roman" panose="02020603050405020304" pitchFamily="18" charset="0"/>
              </a:rPr>
              <a:t>xperience</a:t>
            </a:r>
            <a:endParaRPr lang="en-US" altLang="zh-CN" sz="3200" b="1"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9380" y="146050"/>
            <a:ext cx="4766310" cy="1233170"/>
            <a:chOff x="4299773" y="1452059"/>
            <a:chExt cx="5661942" cy="1233170"/>
          </a:xfrm>
        </p:grpSpPr>
        <p:sp>
          <p:nvSpPr>
            <p:cNvPr id="9" name="矩形 8"/>
            <p:cNvSpPr/>
            <p:nvPr/>
          </p:nvSpPr>
          <p:spPr>
            <a:xfrm>
              <a:off x="4955279" y="1486349"/>
              <a:ext cx="5006436" cy="1198880"/>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Summary and Experience </a:t>
              </a:r>
              <a:r>
                <a:rPr lang="en-US" altLang="zh-CN" sz="2400" b="1" dirty="0">
                  <a:solidFill>
                    <a:schemeClr val="bg1"/>
                  </a:solidFill>
                  <a:latin typeface="Times New Roman" panose="02020603050405020304" pitchFamily="18" charset="0"/>
                  <a:cs typeface="Times New Roman" panose="02020603050405020304" pitchFamily="18" charset="0"/>
                  <a:sym typeface="+mn-ea"/>
                </a:rPr>
                <a:t>Experience</a:t>
              </a:r>
              <a:endParaRPr lang="en-US" altLang="zh-CN" sz="2400" b="1" dirty="0">
                <a:solidFill>
                  <a:schemeClr val="bg1"/>
                </a:solidFill>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6</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cxnSp>
        <p:nvCxnSpPr>
          <p:cNvPr id="4" name="直接连接符 3"/>
          <p:cNvCxnSpPr/>
          <p:nvPr/>
        </p:nvCxnSpPr>
        <p:spPr>
          <a:xfrm flipV="1">
            <a:off x="1559465" y="105190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536180" y="1010920"/>
            <a:ext cx="3923665" cy="368300"/>
          </a:xfrm>
          <a:prstGeom prst="rect">
            <a:avLst/>
          </a:prstGeom>
          <a:noFill/>
        </p:spPr>
        <p:txBody>
          <a:bodyPr wrap="square" rtlCol="0">
            <a:spAutoFit/>
          </a:bodyPr>
          <a:p>
            <a:pPr algn="just"/>
            <a:r>
              <a:rPr lang="en-US" altLang="zh-CN" b="1"/>
              <a:t>         </a:t>
            </a:r>
            <a:endParaRPr lang="en-US" altLang="zh-CN" b="1"/>
          </a:p>
        </p:txBody>
      </p:sp>
      <p:sp>
        <p:nvSpPr>
          <p:cNvPr id="14" name="文本框 13"/>
          <p:cNvSpPr txBox="1"/>
          <p:nvPr/>
        </p:nvSpPr>
        <p:spPr>
          <a:xfrm>
            <a:off x="4311650" y="476885"/>
            <a:ext cx="3569335" cy="460375"/>
          </a:xfrm>
          <a:prstGeom prst="rect">
            <a:avLst/>
          </a:prstGeom>
          <a:noFill/>
        </p:spPr>
        <p:txBody>
          <a:bodyPr wrap="none" rtlCol="0" anchor="t">
            <a:spAutoFit/>
          </a:bodyPr>
          <a:p>
            <a:r>
              <a:rPr lang="en-US" altLang="zh-CN" sz="2400" b="1" dirty="0">
                <a:latin typeface="Times New Roman" panose="02020603050405020304" pitchFamily="18" charset="0"/>
                <a:cs typeface="Times New Roman" panose="02020603050405020304" pitchFamily="18" charset="0"/>
                <a:sym typeface="+mn-ea"/>
              </a:rPr>
              <a:t>Summary and Experience</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847850" y="1379220"/>
            <a:ext cx="8736965" cy="4399915"/>
          </a:xfrm>
          <a:prstGeom prst="rect">
            <a:avLst/>
          </a:prstGeom>
          <a:noFill/>
        </p:spPr>
        <p:txBody>
          <a:bodyPr wrap="square" rtlCol="0">
            <a:spAutoFit/>
          </a:bodyPr>
          <a:p>
            <a:pPr algn="just"/>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通过完成这次作业，我加深了对</a:t>
            </a:r>
            <a:r>
              <a:rPr lang="en-US" altLang="zh-CN" sz="2000" b="1" dirty="0">
                <a:latin typeface="Times New Roman" panose="02020603050405020304" pitchFamily="18" charset="0"/>
                <a:cs typeface="Times New Roman" panose="02020603050405020304" pitchFamily="18" charset="0"/>
              </a:rPr>
              <a:t>STF</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LTF</a:t>
            </a:r>
            <a:r>
              <a:rPr lang="zh-CN" altLang="en-US" sz="2000" b="1" dirty="0">
                <a:latin typeface="Times New Roman" panose="02020603050405020304" pitchFamily="18" charset="0"/>
                <a:cs typeface="Times New Roman" panose="02020603050405020304" pitchFamily="18" charset="0"/>
              </a:rPr>
              <a:t>和</a:t>
            </a:r>
            <a:r>
              <a:rPr lang="en-US" altLang="zh-CN" sz="2000" b="1" dirty="0">
                <a:latin typeface="Times New Roman" panose="02020603050405020304" pitchFamily="18" charset="0"/>
                <a:cs typeface="Times New Roman" panose="02020603050405020304" pitchFamily="18" charset="0"/>
              </a:rPr>
              <a:t>SIG</a:t>
            </a:r>
            <a:r>
              <a:rPr lang="zh-CN" altLang="en-US" sz="2000" b="1" dirty="0">
                <a:latin typeface="Times New Roman" panose="02020603050405020304" pitchFamily="18" charset="0"/>
                <a:cs typeface="Times New Roman" panose="02020603050405020304" pitchFamily="18" charset="0"/>
              </a:rPr>
              <a:t>结构的理解。并能够通过比较</a:t>
            </a:r>
            <a:r>
              <a:rPr lang="en-US" altLang="zh-CN" sz="2000" b="1" dirty="0">
                <a:latin typeface="Times New Roman" panose="02020603050405020304" pitchFamily="18" charset="0"/>
                <a:cs typeface="Times New Roman" panose="02020603050405020304" pitchFamily="18" charset="0"/>
              </a:rPr>
              <a:t>STF</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LTF</a:t>
            </a:r>
            <a:r>
              <a:rPr lang="zh-CN" altLang="en-US" sz="2000" b="1" dirty="0">
                <a:latin typeface="Times New Roman" panose="02020603050405020304" pitchFamily="18" charset="0"/>
                <a:cs typeface="Times New Roman" panose="02020603050405020304" pitchFamily="18" charset="0"/>
              </a:rPr>
              <a:t>在检测到达或同步接收序列时候的性能受信道噪声或多径效应的影响。实验的结果与我们所学的理论内容完全一致。</a:t>
            </a:r>
            <a:endParaRPr lang="zh-CN" altLang="en-US" sz="2000" b="1" dirty="0">
              <a:latin typeface="Times New Roman" panose="02020603050405020304" pitchFamily="18" charset="0"/>
              <a:cs typeface="Times New Roman" panose="02020603050405020304" pitchFamily="18" charset="0"/>
            </a:endParaRPr>
          </a:p>
          <a:p>
            <a:pPr algn="just"/>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此外，这次实验让我收获最大的是第三部分，为了寻找一个例子来说明</a:t>
            </a:r>
            <a:r>
              <a:rPr lang="en-US" altLang="zh-CN" sz="2000" b="1" dirty="0">
                <a:latin typeface="Times New Roman" panose="02020603050405020304" pitchFamily="18" charset="0"/>
                <a:cs typeface="Times New Roman" panose="02020603050405020304" pitchFamily="18" charset="0"/>
              </a:rPr>
              <a:t>L-SIG</a:t>
            </a:r>
            <a:r>
              <a:rPr lang="zh-CN" altLang="en-US" sz="2000" b="1" dirty="0">
                <a:latin typeface="Times New Roman" panose="02020603050405020304" pitchFamily="18" charset="0"/>
                <a:cs typeface="Times New Roman" panose="02020603050405020304" pitchFamily="18" charset="0"/>
              </a:rPr>
              <a:t>字段是如何转换为</a:t>
            </a:r>
            <a:r>
              <a:rPr lang="en-US" altLang="zh-CN" sz="2000" b="1" dirty="0">
                <a:latin typeface="Times New Roman" panose="02020603050405020304" pitchFamily="18" charset="0"/>
                <a:cs typeface="Times New Roman" panose="02020603050405020304" pitchFamily="18" charset="0"/>
              </a:rPr>
              <a:t>OFDM</a:t>
            </a:r>
            <a:r>
              <a:rPr lang="zh-CN" altLang="en-US" sz="2000" b="1" dirty="0">
                <a:latin typeface="Times New Roman" panose="02020603050405020304" pitchFamily="18" charset="0"/>
                <a:cs typeface="Times New Roman" panose="02020603050405020304" pitchFamily="18" charset="0"/>
              </a:rPr>
              <a:t>符号的，我通过查找</a:t>
            </a:r>
            <a:r>
              <a:rPr lang="en-US" altLang="zh-CN" sz="2000" b="1" dirty="0">
                <a:latin typeface="Times New Roman" panose="02020603050405020304" pitchFamily="18" charset="0"/>
                <a:cs typeface="Times New Roman" panose="02020603050405020304" pitchFamily="18" charset="0"/>
              </a:rPr>
              <a:t>MATLAB</a:t>
            </a:r>
            <a:r>
              <a:rPr lang="zh-CN" altLang="en-US" sz="2000" b="1" dirty="0">
                <a:latin typeface="Times New Roman" panose="02020603050405020304" pitchFamily="18" charset="0"/>
                <a:cs typeface="Times New Roman" panose="02020603050405020304" pitchFamily="18" charset="0"/>
              </a:rPr>
              <a:t>文档，最终在</a:t>
            </a:r>
            <a:r>
              <a:rPr lang="en-US" altLang="zh-CN" sz="2000" b="1" dirty="0">
                <a:latin typeface="Times New Roman" panose="02020603050405020304" pitchFamily="18" charset="0"/>
                <a:cs typeface="Times New Roman" panose="02020603050405020304" pitchFamily="18" charset="0"/>
              </a:rPr>
              <a:t>Wlan Toolbox</a:t>
            </a:r>
            <a:r>
              <a:rPr lang="zh-CN" altLang="en-US" sz="2000" b="1" dirty="0">
                <a:latin typeface="Times New Roman" panose="02020603050405020304" pitchFamily="18" charset="0"/>
                <a:cs typeface="Times New Roman" panose="02020603050405020304" pitchFamily="18" charset="0"/>
              </a:rPr>
              <a:t>中找到了与生成</a:t>
            </a:r>
            <a:r>
              <a:rPr lang="en-US" altLang="zh-CN" sz="2000" b="1" dirty="0">
                <a:latin typeface="Times New Roman" panose="02020603050405020304" pitchFamily="18" charset="0"/>
                <a:cs typeface="Times New Roman" panose="02020603050405020304" pitchFamily="18" charset="0"/>
              </a:rPr>
              <a:t>L-SIG OFDM</a:t>
            </a:r>
            <a:r>
              <a:rPr lang="zh-CN" altLang="en-US" sz="2000" b="1" dirty="0">
                <a:latin typeface="Times New Roman" panose="02020603050405020304" pitchFamily="18" charset="0"/>
                <a:cs typeface="Times New Roman" panose="02020603050405020304" pitchFamily="18" charset="0"/>
              </a:rPr>
              <a:t>符号有关的函数。同时通过查找</a:t>
            </a:r>
            <a:r>
              <a:rPr lang="en-US" altLang="zh-CN" sz="2000" b="1" dirty="0">
                <a:latin typeface="Times New Roman" panose="02020603050405020304" pitchFamily="18" charset="0"/>
                <a:cs typeface="Times New Roman" panose="02020603050405020304" pitchFamily="18" charset="0"/>
              </a:rPr>
              <a:t>IEEE 802.11</a:t>
            </a:r>
            <a:r>
              <a:rPr lang="zh-CN" altLang="en-US" sz="2000" b="1" dirty="0">
                <a:latin typeface="Times New Roman" panose="02020603050405020304" pitchFamily="18" charset="0"/>
                <a:cs typeface="Times New Roman" panose="02020603050405020304" pitchFamily="18" charset="0"/>
              </a:rPr>
              <a:t>文档，我查到了导频序列的插入位置。最后，通过</a:t>
            </a:r>
            <a:r>
              <a:rPr lang="en-US" altLang="zh-CN" sz="2000" b="1" dirty="0">
                <a:latin typeface="Times New Roman" panose="02020603050405020304" pitchFamily="18" charset="0"/>
                <a:cs typeface="Times New Roman" panose="02020603050405020304" pitchFamily="18" charset="0"/>
              </a:rPr>
              <a:t>MATLAB</a:t>
            </a:r>
            <a:r>
              <a:rPr lang="zh-CN" altLang="en-US" sz="2000" b="1" dirty="0">
                <a:latin typeface="Times New Roman" panose="02020603050405020304" pitchFamily="18" charset="0"/>
                <a:cs typeface="Times New Roman" panose="02020603050405020304" pitchFamily="18" charset="0"/>
              </a:rPr>
              <a:t>一步一步的仿真，我顺利地仿真了整个流程。虽然我们现在所展示的流程中还存在一些没有仿真的步骤，比如对</a:t>
            </a:r>
            <a:r>
              <a:rPr lang="en-US" altLang="zh-CN" sz="2000" b="1" dirty="0">
                <a:latin typeface="Times New Roman" panose="02020603050405020304" pitchFamily="18" charset="0"/>
                <a:cs typeface="Times New Roman" panose="02020603050405020304" pitchFamily="18" charset="0"/>
              </a:rPr>
              <a:t>QPSK</a:t>
            </a:r>
            <a:r>
              <a:rPr lang="zh-CN" altLang="en-US" sz="2000" b="1" dirty="0">
                <a:latin typeface="Times New Roman" panose="02020603050405020304" pitchFamily="18" charset="0"/>
                <a:cs typeface="Times New Roman" panose="02020603050405020304" pitchFamily="18" charset="0"/>
              </a:rPr>
              <a:t>映射后的</a:t>
            </a:r>
            <a:r>
              <a:rPr lang="en-US" altLang="zh-CN" sz="2000" b="1" dirty="0">
                <a:latin typeface="Times New Roman" panose="02020603050405020304" pitchFamily="18" charset="0"/>
                <a:cs typeface="Times New Roman" panose="02020603050405020304" pitchFamily="18" charset="0"/>
              </a:rPr>
              <a:t>L-SIG</a:t>
            </a:r>
            <a:r>
              <a:rPr lang="zh-CN" altLang="en-US" sz="2000" b="1" dirty="0">
                <a:latin typeface="Times New Roman" panose="02020603050405020304" pitchFamily="18" charset="0"/>
                <a:cs typeface="Times New Roman" panose="02020603050405020304" pitchFamily="18" charset="0"/>
              </a:rPr>
              <a:t>进行流映射、在</a:t>
            </a:r>
            <a:r>
              <a:rPr lang="en-US" altLang="zh-CN" sz="2000" b="1" dirty="0">
                <a:latin typeface="Times New Roman" panose="02020603050405020304" pitchFamily="18" charset="0"/>
                <a:cs typeface="Times New Roman" panose="02020603050405020304" pitchFamily="18" charset="0"/>
              </a:rPr>
              <a:t>IFFT</a:t>
            </a:r>
            <a:r>
              <a:rPr lang="zh-CN" altLang="en-US" sz="2000" b="1" dirty="0">
                <a:latin typeface="Times New Roman" panose="02020603050405020304" pitchFamily="18" charset="0"/>
                <a:cs typeface="Times New Roman" panose="02020603050405020304" pitchFamily="18" charset="0"/>
              </a:rPr>
              <a:t>之前对数据进行循环移位与</a:t>
            </a:r>
            <a:r>
              <a:rPr lang="en-US" altLang="zh-CN" sz="2000" b="1" dirty="0">
                <a:latin typeface="Times New Roman" panose="02020603050405020304" pitchFamily="18" charset="0"/>
                <a:cs typeface="Times New Roman" panose="02020603050405020304" pitchFamily="18" charset="0"/>
              </a:rPr>
              <a:t>phase rotation</a:t>
            </a:r>
            <a:r>
              <a:rPr lang="zh-CN" altLang="en-US" sz="2000" b="1" dirty="0">
                <a:latin typeface="Times New Roman" panose="02020603050405020304" pitchFamily="18" charset="0"/>
                <a:cs typeface="Times New Roman" panose="02020603050405020304" pitchFamily="18" charset="0"/>
              </a:rPr>
              <a:t>处理。但是，通过上面完成的仿真工作，让我对这一块的理论理解更加清晰，也激发了我对前沿通信学习的</a:t>
            </a:r>
            <a:r>
              <a:rPr lang="zh-CN" altLang="en-US" sz="2000" b="1" dirty="0">
                <a:latin typeface="Times New Roman" panose="02020603050405020304" pitchFamily="18" charset="0"/>
                <a:cs typeface="Times New Roman" panose="02020603050405020304" pitchFamily="18" charset="0"/>
              </a:rPr>
              <a:t>热情。</a:t>
            </a:r>
            <a:endParaRPr lang="zh-CN" altLang="en-US" sz="2000" b="1" dirty="0">
              <a:latin typeface="Times New Roman" panose="02020603050405020304" pitchFamily="18" charset="0"/>
              <a:cs typeface="Times New Roman" panose="02020603050405020304" pitchFamily="18" charset="0"/>
            </a:endParaRPr>
          </a:p>
          <a:p>
            <a:pPr algn="just"/>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最后，我认为这是一次有趣的作业，在查阅文档和资料的时候能发现很多之前理论课讲到的内容，这也是让我感到欣喜的</a:t>
            </a:r>
            <a:r>
              <a:rPr lang="zh-CN" altLang="en-US" sz="2000" b="1" dirty="0">
                <a:latin typeface="Times New Roman" panose="02020603050405020304" pitchFamily="18" charset="0"/>
                <a:cs typeface="Times New Roman" panose="02020603050405020304" pitchFamily="18" charset="0"/>
              </a:rPr>
              <a:t>地方。</a:t>
            </a:r>
            <a:endParaRPr lang="zh-CN" altLang="en-US" sz="2000" b="1"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ustech.edu.cn/wp-content/themes/twentyseventeen/images/sustech-logo-c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3199" y="2258587"/>
            <a:ext cx="7008714" cy="139203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286384" y="3650498"/>
            <a:ext cx="5619764" cy="706755"/>
          </a:xfrm>
          <a:prstGeom prst="rect">
            <a:avLst/>
          </a:prstGeom>
          <a:noFill/>
        </p:spPr>
        <p:txBody>
          <a:bodyPr wrap="square" rtlCol="0">
            <a:spAutoFit/>
          </a:bodyPr>
          <a:lstStyle/>
          <a:p>
            <a:pPr algn="ctr"/>
            <a:r>
              <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rPr>
              <a:t>Thanks for Listening !</a:t>
            </a:r>
            <a:endParaRPr lang="en-US" altLang="zh-SG" sz="4000" b="1" dirty="0">
              <a:solidFill>
                <a:schemeClr val="bg1"/>
              </a:solidFill>
              <a:effectLst>
                <a:outerShdw blurRad="38100" dist="38100" dir="2700000" algn="tl">
                  <a:srgbClr val="000000">
                    <a:alpha val="43137"/>
                  </a:srgbClr>
                </a:outerShdw>
              </a:effectLst>
              <a:ea typeface="黑体" panose="02010609060101010101" pitchFamily="49" charset="-122"/>
            </a:endParaRPr>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2</a:t>
            </a:r>
            <a:endParaRPr lang="en-US" altLang="zh-SG" sz="344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55890" y="3572907"/>
            <a:ext cx="3479800"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Ideas and Methods</a:t>
            </a:r>
            <a:endParaRPr lang="en-US" altLang="zh-C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864235"/>
            <a:chOff x="4299773" y="1452059"/>
            <a:chExt cx="3343910" cy="864235"/>
          </a:xfrm>
        </p:grpSpPr>
        <p:sp>
          <p:nvSpPr>
            <p:cNvPr id="9" name="矩形 8"/>
            <p:cNvSpPr/>
            <p:nvPr/>
          </p:nvSpPr>
          <p:spPr>
            <a:xfrm>
              <a:off x="4955093" y="1486349"/>
              <a:ext cx="2688590" cy="82994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Ideas and Methods</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9120505" y="5661025"/>
            <a:ext cx="3002997" cy="885825"/>
          </a:xfrm>
          <a:prstGeom prst="rect">
            <a:avLst/>
          </a:prstGeom>
        </p:spPr>
      </p:pic>
      <p:cxnSp>
        <p:nvCxnSpPr>
          <p:cNvPr id="4" name="直接连接符 3"/>
          <p:cNvCxnSpPr/>
          <p:nvPr/>
        </p:nvCxnSpPr>
        <p:spPr>
          <a:xfrm flipV="1">
            <a:off x="1487710" y="764247"/>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776470" y="26035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Task 1 &amp;2</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6180" y="908685"/>
            <a:ext cx="9820275" cy="5015865"/>
          </a:xfrm>
          <a:prstGeom prst="rect">
            <a:avLst/>
          </a:prstGeom>
          <a:noFill/>
        </p:spPr>
        <p:txBody>
          <a:bodyPr wrap="square" rtlCol="0">
            <a:spAutoFit/>
          </a:bodyPr>
          <a:p>
            <a:pPr algn="just"/>
            <a:r>
              <a:rPr lang="en-US" altLang="zh-CN" sz="2000"/>
              <a:t>        </a:t>
            </a:r>
            <a:r>
              <a:rPr lang="zh-CN" altLang="en-US" sz="2000" b="1"/>
              <a:t>前两个问题在实现形式上有些类似，我们可以利用课件上检测</a:t>
            </a:r>
            <a:r>
              <a:rPr lang="en-US" altLang="zh-CN" sz="2000" b="1"/>
              <a:t>STF</a:t>
            </a:r>
            <a:r>
              <a:rPr lang="zh-CN" altLang="en-US" sz="2000" b="1"/>
              <a:t>与</a:t>
            </a:r>
            <a:r>
              <a:rPr lang="en-US" altLang="zh-CN" sz="2000" b="1"/>
              <a:t>LTF</a:t>
            </a:r>
            <a:r>
              <a:rPr lang="zh-CN" altLang="en-US" sz="2000" b="1"/>
              <a:t>到达时间的代码。但是这里注意的是，对于</a:t>
            </a:r>
            <a:r>
              <a:rPr lang="en-US" altLang="zh-CN" sz="2000" b="1"/>
              <a:t>STF</a:t>
            </a:r>
            <a:r>
              <a:rPr lang="zh-CN" altLang="en-US" sz="2000" b="1"/>
              <a:t>的到达检测，我们最好使用互相关进行检测。因为对于</a:t>
            </a:r>
            <a:r>
              <a:rPr lang="en-US" altLang="zh-CN" sz="2000" b="1"/>
              <a:t>STF</a:t>
            </a:r>
            <a:r>
              <a:rPr lang="zh-CN" altLang="en-US" sz="2000" b="1"/>
              <a:t>到达时间的检测，互相关相比于自相关产生的峰值信息更加离散，所得到的最高峰值也更加准确。对于</a:t>
            </a:r>
            <a:r>
              <a:rPr lang="en-US" altLang="zh-CN" sz="2000" b="1"/>
              <a:t>LTF</a:t>
            </a:r>
            <a:r>
              <a:rPr lang="zh-CN" altLang="en-US" sz="2000" b="1"/>
              <a:t>，我们只能使用课件上所提到的互相关方法进行检测。</a:t>
            </a:r>
            <a:endParaRPr lang="zh-CN" altLang="en-US" sz="2000" b="1"/>
          </a:p>
          <a:p>
            <a:pPr algn="just"/>
            <a:endParaRPr lang="zh-CN" altLang="en-US" sz="2000" b="1"/>
          </a:p>
          <a:p>
            <a:pPr algn="just"/>
            <a:r>
              <a:rPr lang="en-US" altLang="zh-CN" sz="2000" b="1"/>
              <a:t>        </a:t>
            </a:r>
            <a:r>
              <a:rPr lang="zh-CN" altLang="en-US" sz="2000" b="1"/>
              <a:t>同时，这两个问题都需要我们考虑信噪不同的条件下对检测到达的准确度或同步错误的方差分布。其本质是为了检测当信道噪声不断增加时，</a:t>
            </a:r>
            <a:r>
              <a:rPr lang="en-US" altLang="zh-CN" sz="2000" b="1"/>
              <a:t>STF</a:t>
            </a:r>
            <a:r>
              <a:rPr lang="zh-CN" altLang="en-US" sz="2000" b="1"/>
              <a:t>与</a:t>
            </a:r>
            <a:r>
              <a:rPr lang="en-US" altLang="zh-CN" sz="2000" b="1"/>
              <a:t>LTF</a:t>
            </a:r>
            <a:r>
              <a:rPr lang="zh-CN" altLang="en-US" sz="2000" b="1"/>
              <a:t>对到达时间检测或同步接收信号准确度的影响。根据理论分析：当信噪比越大时，</a:t>
            </a:r>
            <a:r>
              <a:rPr lang="en-US" altLang="zh-CN" sz="2000" b="1"/>
              <a:t>STF</a:t>
            </a:r>
            <a:r>
              <a:rPr lang="zh-CN" altLang="en-US" sz="2000" b="1"/>
              <a:t>或</a:t>
            </a:r>
            <a:r>
              <a:rPr lang="en-US" altLang="zh-CN" sz="2000" b="1"/>
              <a:t>LTF</a:t>
            </a:r>
            <a:r>
              <a:rPr lang="zh-CN" altLang="en-US" sz="2000" b="1"/>
              <a:t>的检测与同步性能越差。因此，我们对</a:t>
            </a:r>
            <a:r>
              <a:rPr lang="en-US" altLang="zh-CN" sz="2000" b="1"/>
              <a:t>STF</a:t>
            </a:r>
            <a:r>
              <a:rPr lang="zh-CN" altLang="en-US" sz="2000" b="1"/>
              <a:t>与</a:t>
            </a:r>
            <a:r>
              <a:rPr lang="en-US" altLang="zh-CN" sz="2000" b="1"/>
              <a:t>LTF</a:t>
            </a:r>
            <a:r>
              <a:rPr lang="zh-CN" altLang="en-US" sz="2000" b="1"/>
              <a:t>分别进行实验时，我们要尽可能分别为</a:t>
            </a:r>
            <a:r>
              <a:rPr lang="en-US" altLang="zh-CN" sz="2000" b="1"/>
              <a:t>STF</a:t>
            </a:r>
            <a:r>
              <a:rPr lang="zh-CN" altLang="en-US" sz="2000" b="1"/>
              <a:t>与</a:t>
            </a:r>
            <a:r>
              <a:rPr lang="en-US" altLang="zh-CN" sz="2000" b="1"/>
              <a:t>LTF</a:t>
            </a:r>
            <a:r>
              <a:rPr lang="zh-CN" altLang="en-US" sz="2000" b="1"/>
              <a:t>找到一个信噪比的阈值，使得</a:t>
            </a:r>
            <a:r>
              <a:rPr lang="en-US" altLang="zh-CN" sz="2000" b="1"/>
              <a:t>STF</a:t>
            </a:r>
            <a:r>
              <a:rPr lang="zh-CN" altLang="en-US" sz="2000" b="1"/>
              <a:t>或</a:t>
            </a:r>
            <a:r>
              <a:rPr lang="en-US" altLang="zh-CN" sz="2000" b="1"/>
              <a:t>LTF</a:t>
            </a:r>
            <a:r>
              <a:rPr lang="zh-CN" altLang="en-US" sz="2000" b="1"/>
              <a:t>在这个噪声阈值之下时，其检测到达时间或同步接收信号的性能</a:t>
            </a:r>
            <a:r>
              <a:rPr lang="zh-CN" altLang="en-US" sz="2000" b="1"/>
              <a:t>良好。</a:t>
            </a:r>
            <a:endParaRPr lang="zh-CN" altLang="en-US" sz="2000" b="1"/>
          </a:p>
          <a:p>
            <a:pPr algn="just"/>
            <a:endParaRPr lang="zh-CN" altLang="en-US" sz="2000" b="1"/>
          </a:p>
          <a:p>
            <a:pPr algn="just"/>
            <a:r>
              <a:rPr lang="en-US" altLang="zh-CN" sz="2000" b="1"/>
              <a:t>      </a:t>
            </a:r>
            <a:r>
              <a:rPr lang="zh-CN" altLang="en-US" sz="2000" b="1"/>
              <a:t>还有一个值得注意的问题就是信道的产生。</a:t>
            </a:r>
            <a:r>
              <a:rPr lang="en-US" altLang="zh-CN" sz="2000" b="1"/>
              <a:t>AWGN</a:t>
            </a:r>
            <a:r>
              <a:rPr lang="zh-CN" altLang="en-US" sz="2000" b="1"/>
              <a:t>信道的产生方式很简单，我们只需要在</a:t>
            </a:r>
            <a:r>
              <a:rPr lang="en-US" altLang="zh-CN" sz="2000" b="1"/>
              <a:t>MATLAB</a:t>
            </a:r>
            <a:r>
              <a:rPr lang="zh-CN" altLang="en-US" sz="2000" b="1"/>
              <a:t>中产生某一取值范围的随机数即可。同时，对于多径效应的模拟，我们可以仿照课件中对多径信道的模拟方式进行相关的代码编写。对于多径中间隔的时间的确定</a:t>
            </a:r>
            <a:r>
              <a:rPr lang="en-US" altLang="zh-CN" sz="2000" b="1"/>
              <a:t>(</a:t>
            </a:r>
            <a:r>
              <a:rPr lang="zh-CN" altLang="en-US" sz="2000" b="1"/>
              <a:t>插入多少个</a:t>
            </a:r>
            <a:r>
              <a:rPr lang="en-US" altLang="zh-CN" sz="2000" b="1"/>
              <a:t>0)</a:t>
            </a:r>
            <a:r>
              <a:rPr lang="zh-CN" altLang="en-US" sz="2000" b="1"/>
              <a:t>，也是我们本次实验值得探索的一个</a:t>
            </a:r>
            <a:r>
              <a:rPr lang="zh-CN" altLang="en-US" sz="2000" b="1"/>
              <a:t>问题。</a:t>
            </a:r>
            <a:endParaRPr lang="zh-CN" altLang="en-US" sz="2000" b="1"/>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864235"/>
            <a:chOff x="4299773" y="1452059"/>
            <a:chExt cx="3343910" cy="864235"/>
          </a:xfrm>
        </p:grpSpPr>
        <p:sp>
          <p:nvSpPr>
            <p:cNvPr id="9" name="矩形 8"/>
            <p:cNvSpPr/>
            <p:nvPr/>
          </p:nvSpPr>
          <p:spPr>
            <a:xfrm>
              <a:off x="4955093" y="1486349"/>
              <a:ext cx="2688590" cy="82994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Ideas and Methods</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8976360" y="5661025"/>
            <a:ext cx="3002997" cy="885825"/>
          </a:xfrm>
          <a:prstGeom prst="rect">
            <a:avLst/>
          </a:prstGeom>
        </p:spPr>
      </p:pic>
      <p:cxnSp>
        <p:nvCxnSpPr>
          <p:cNvPr id="4" name="直接连接符 3"/>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728210" y="61976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Task 1 &amp;2</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6180" y="1484630"/>
            <a:ext cx="9820275" cy="3784600"/>
          </a:xfrm>
          <a:prstGeom prst="rect">
            <a:avLst/>
          </a:prstGeom>
          <a:noFill/>
        </p:spPr>
        <p:txBody>
          <a:bodyPr wrap="square" rtlCol="0">
            <a:spAutoFit/>
          </a:bodyPr>
          <a:p>
            <a:pPr algn="just"/>
            <a:r>
              <a:rPr lang="en-US" altLang="zh-CN" sz="2000"/>
              <a:t>        </a:t>
            </a:r>
            <a:r>
              <a:rPr lang="zh-CN" altLang="en-US" sz="2000" b="1"/>
              <a:t>其次，对于这两个问题中的某些量，我们可以做出如下</a:t>
            </a:r>
            <a:r>
              <a:rPr lang="zh-CN" altLang="en-US" sz="2000" b="1"/>
              <a:t>假设：</a:t>
            </a:r>
            <a:endParaRPr lang="zh-CN" altLang="en-US" sz="2000" b="1"/>
          </a:p>
          <a:p>
            <a:pPr algn="just"/>
            <a:endParaRPr lang="zh-CN" altLang="en-US" sz="2000" b="1"/>
          </a:p>
          <a:p>
            <a:pPr algn="just"/>
            <a:r>
              <a:rPr lang="en-US" altLang="zh-CN" sz="2000" b="1"/>
              <a:t>        1. </a:t>
            </a:r>
            <a:r>
              <a:rPr lang="zh-CN" altLang="en-US" sz="2000" b="1"/>
              <a:t>我们假设</a:t>
            </a:r>
            <a:r>
              <a:rPr lang="en-US" altLang="zh-CN" sz="2000" b="1"/>
              <a:t>STF</a:t>
            </a:r>
            <a:r>
              <a:rPr lang="zh-CN" altLang="en-US" sz="2000" b="1"/>
              <a:t>或</a:t>
            </a:r>
            <a:r>
              <a:rPr lang="en-US" altLang="zh-CN" sz="2000" b="1"/>
              <a:t>LTF</a:t>
            </a:r>
            <a:r>
              <a:rPr lang="zh-CN" altLang="en-US" sz="2000" b="1"/>
              <a:t>的信号功率为</a:t>
            </a:r>
            <a:r>
              <a:rPr lang="en-US" altLang="zh-CN" sz="2000" b="1"/>
              <a:t>0dB</a:t>
            </a:r>
            <a:r>
              <a:rPr lang="zh-CN" altLang="en-US" sz="2000" b="1"/>
              <a:t>，这是由于在无线通信实验中，我们通常使用信号功率为</a:t>
            </a:r>
            <a:r>
              <a:rPr lang="en-US" altLang="zh-CN" sz="2000" b="1"/>
              <a:t>0dB</a:t>
            </a:r>
            <a:r>
              <a:rPr lang="zh-CN" altLang="en-US" sz="2000" b="1"/>
              <a:t>进行实验，而我们的噪声功率可以假设为</a:t>
            </a:r>
            <a:r>
              <a:rPr lang="en-US" altLang="zh-CN" sz="2000" b="1"/>
              <a:t>0</a:t>
            </a:r>
            <a:r>
              <a:rPr lang="zh-CN" altLang="en-US" sz="2000" b="1"/>
              <a:t>到</a:t>
            </a:r>
            <a:r>
              <a:rPr lang="en-US" altLang="zh-CN" sz="2000" b="1"/>
              <a:t>20dB</a:t>
            </a:r>
            <a:r>
              <a:rPr lang="zh-CN" altLang="en-US" sz="2000" b="1"/>
              <a:t>不等。这看似有点不太合理，毕竟噪声的功率更大。当然，在实际的</a:t>
            </a:r>
            <a:r>
              <a:rPr lang="en-US" altLang="zh-CN" sz="2000" b="1"/>
              <a:t>MATLAB</a:t>
            </a:r>
            <a:r>
              <a:rPr lang="zh-CN" altLang="en-US" sz="2000" b="1"/>
              <a:t>编程中，我们仅仅是将噪声功率的范围设置为</a:t>
            </a:r>
            <a:r>
              <a:rPr lang="en-US" altLang="zh-CN" sz="2000" b="1"/>
              <a:t>0</a:t>
            </a:r>
            <a:r>
              <a:rPr lang="zh-CN" altLang="en-US" sz="2000" b="1"/>
              <a:t>到</a:t>
            </a:r>
            <a:r>
              <a:rPr lang="en-US" altLang="zh-CN" sz="2000" b="1"/>
              <a:t>20</a:t>
            </a:r>
            <a:r>
              <a:rPr lang="zh-CN" altLang="en-US" sz="2000" b="1"/>
              <a:t>并加入到</a:t>
            </a:r>
            <a:r>
              <a:rPr lang="en-US" altLang="zh-CN" sz="2000" b="1"/>
              <a:t>AWGN</a:t>
            </a:r>
            <a:r>
              <a:rPr lang="zh-CN" altLang="en-US" sz="2000" b="1"/>
              <a:t>信道中</a:t>
            </a:r>
            <a:r>
              <a:rPr lang="en-US" altLang="zh-CN" sz="2000" b="1"/>
              <a:t>(</a:t>
            </a:r>
            <a:r>
              <a:rPr lang="zh-CN" altLang="en-US" sz="2000" b="1"/>
              <a:t>我们利用生成随机数的形式来模拟</a:t>
            </a:r>
            <a:r>
              <a:rPr lang="en-US" altLang="zh-CN" sz="2000" b="1"/>
              <a:t>AWGN</a:t>
            </a:r>
            <a:r>
              <a:rPr lang="zh-CN" altLang="en-US" sz="2000" b="1"/>
              <a:t>信道</a:t>
            </a:r>
            <a:r>
              <a:rPr lang="en-US" altLang="zh-CN" sz="2000" b="1"/>
              <a:t>)</a:t>
            </a:r>
            <a:r>
              <a:rPr lang="zh-CN" altLang="en-US" sz="2000" b="1"/>
              <a:t>。因此，信号功率的假设值</a:t>
            </a:r>
            <a:r>
              <a:rPr lang="en-US" altLang="zh-CN" sz="2000" b="1"/>
              <a:t>(0dB)</a:t>
            </a:r>
            <a:r>
              <a:rPr lang="zh-CN" altLang="en-US" sz="2000" b="1"/>
              <a:t>并不会对我们的实验结果产生什么影响，只是分析信噪比的时候稍微简便了</a:t>
            </a:r>
            <a:r>
              <a:rPr lang="zh-CN" altLang="en-US" sz="2000" b="1"/>
              <a:t>一些。</a:t>
            </a:r>
            <a:endParaRPr lang="zh-CN" altLang="en-US" sz="2000" b="1"/>
          </a:p>
          <a:p>
            <a:pPr algn="just"/>
            <a:endParaRPr lang="zh-CN" altLang="en-US" sz="2000" b="1"/>
          </a:p>
          <a:p>
            <a:pPr algn="just"/>
            <a:r>
              <a:rPr lang="en-US" altLang="zh-CN" sz="2000" b="1"/>
              <a:t>        2.</a:t>
            </a:r>
            <a:r>
              <a:rPr lang="zh-CN" altLang="en-US" sz="2000" b="1"/>
              <a:t>我们假设我们监听信道的时间间隔范围为</a:t>
            </a:r>
            <a:r>
              <a:rPr lang="en-US" altLang="zh-CN" sz="2000" b="1"/>
              <a:t>1-1000</a:t>
            </a:r>
            <a:r>
              <a:rPr lang="zh-CN" altLang="en-US" sz="2000" b="1"/>
              <a:t>，并且我们在第</a:t>
            </a:r>
            <a:r>
              <a:rPr lang="en-US" altLang="zh-CN" sz="2000" b="1"/>
              <a:t>601</a:t>
            </a:r>
            <a:r>
              <a:rPr lang="zh-CN" altLang="en-US" sz="2000" b="1"/>
              <a:t>个时间间隔内插入我们的</a:t>
            </a:r>
            <a:r>
              <a:rPr lang="en-US" altLang="zh-CN" sz="2000" b="1"/>
              <a:t>STF</a:t>
            </a:r>
            <a:r>
              <a:rPr lang="zh-CN" altLang="en-US" sz="2000" b="1"/>
              <a:t>或</a:t>
            </a:r>
            <a:r>
              <a:rPr lang="en-US" altLang="zh-CN" sz="2000" b="1"/>
              <a:t>LTF</a:t>
            </a:r>
            <a:r>
              <a:rPr lang="zh-CN" altLang="en-US" sz="2000" b="1"/>
              <a:t>。由于一个</a:t>
            </a:r>
            <a:r>
              <a:rPr lang="en-US" altLang="zh-CN" sz="2000" b="1"/>
              <a:t>STF</a:t>
            </a:r>
            <a:r>
              <a:rPr lang="zh-CN" altLang="en-US" sz="2000" b="1"/>
              <a:t>或</a:t>
            </a:r>
            <a:r>
              <a:rPr lang="en-US" altLang="zh-CN" sz="2000" b="1"/>
              <a:t>LTF</a:t>
            </a:r>
            <a:r>
              <a:rPr lang="zh-CN" altLang="en-US" sz="2000" b="1"/>
              <a:t>符号持续的时间间隔为</a:t>
            </a:r>
            <a:r>
              <a:rPr lang="en-US" altLang="zh-CN" sz="2000" b="1"/>
              <a:t>160</a:t>
            </a:r>
            <a:r>
              <a:rPr lang="zh-CN" altLang="en-US" sz="2000" b="1"/>
              <a:t>个时间间隔，因此，我们插入的</a:t>
            </a:r>
            <a:r>
              <a:rPr lang="en-US" altLang="zh-CN" sz="2000" b="1"/>
              <a:t>STF</a:t>
            </a:r>
            <a:r>
              <a:rPr lang="zh-CN" altLang="en-US" sz="2000" b="1"/>
              <a:t>或</a:t>
            </a:r>
            <a:r>
              <a:rPr lang="en-US" altLang="zh-CN" sz="2000" b="1"/>
              <a:t>LTF</a:t>
            </a:r>
            <a:r>
              <a:rPr lang="zh-CN" altLang="en-US" sz="2000" b="1"/>
              <a:t>占据在信道时间的第</a:t>
            </a:r>
            <a:r>
              <a:rPr lang="en-US" altLang="zh-CN" sz="2000" b="1"/>
              <a:t>601-760</a:t>
            </a:r>
            <a:r>
              <a:rPr lang="zh-CN" altLang="en-US" sz="2000" b="1"/>
              <a:t>的时间间隔</a:t>
            </a:r>
            <a:r>
              <a:rPr lang="zh-CN" altLang="en-US" sz="2000" b="1"/>
              <a:t>中。</a:t>
            </a:r>
            <a:endParaRPr lang="zh-CN" altLang="en-US" sz="2000" b="1"/>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864235"/>
            <a:chOff x="4299773" y="1452059"/>
            <a:chExt cx="3343910" cy="864235"/>
          </a:xfrm>
        </p:grpSpPr>
        <p:sp>
          <p:nvSpPr>
            <p:cNvPr id="9" name="矩形 8"/>
            <p:cNvSpPr/>
            <p:nvPr/>
          </p:nvSpPr>
          <p:spPr>
            <a:xfrm>
              <a:off x="4955093" y="1486349"/>
              <a:ext cx="2688590" cy="82994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Ideas and Methods</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8976360" y="5661025"/>
            <a:ext cx="3002997" cy="885825"/>
          </a:xfrm>
          <a:prstGeom prst="rect">
            <a:avLst/>
          </a:prstGeom>
        </p:spPr>
      </p:pic>
      <p:cxnSp>
        <p:nvCxnSpPr>
          <p:cNvPr id="4" name="直接连接符 3"/>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728210" y="61976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Task 1 &amp;2</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301750" y="1607185"/>
            <a:ext cx="9820275" cy="3476625"/>
          </a:xfrm>
          <a:prstGeom prst="rect">
            <a:avLst/>
          </a:prstGeom>
          <a:noFill/>
        </p:spPr>
        <p:txBody>
          <a:bodyPr wrap="square" rtlCol="0">
            <a:spAutoFit/>
          </a:bodyPr>
          <a:p>
            <a:pPr algn="just"/>
            <a:r>
              <a:rPr lang="en-US" altLang="zh-CN" sz="2000"/>
              <a:t>        </a:t>
            </a:r>
            <a:r>
              <a:rPr lang="zh-CN" altLang="en-US" sz="2000" b="1"/>
              <a:t>最后，对于这两个</a:t>
            </a:r>
            <a:r>
              <a:rPr lang="en-US" altLang="zh-CN" sz="2000" b="1"/>
              <a:t>Task</a:t>
            </a:r>
            <a:r>
              <a:rPr lang="zh-CN" altLang="en-US" sz="2000" b="1"/>
              <a:t>实验的具体算法逻辑，我们可以参考课件。也就是说，我们可以进行重复的</a:t>
            </a:r>
            <a:r>
              <a:rPr lang="en-US" altLang="zh-CN" sz="2000" b="1"/>
              <a:t>100</a:t>
            </a:r>
            <a:r>
              <a:rPr lang="zh-CN" altLang="en-US" sz="2000" b="1"/>
              <a:t>次实验，每一次实验的检测方法对于</a:t>
            </a:r>
            <a:r>
              <a:rPr lang="en-US" altLang="zh-CN" sz="2000" b="1"/>
              <a:t>STF</a:t>
            </a:r>
            <a:r>
              <a:rPr lang="zh-CN" altLang="en-US" sz="2000" b="1"/>
              <a:t>与</a:t>
            </a:r>
            <a:r>
              <a:rPr lang="en-US" altLang="zh-CN" sz="2000" b="1"/>
              <a:t>LTF</a:t>
            </a:r>
            <a:r>
              <a:rPr lang="zh-CN" altLang="en-US" sz="2000" b="1"/>
              <a:t>都是一样的</a:t>
            </a:r>
            <a:r>
              <a:rPr lang="en-US" altLang="zh-CN" sz="2000" b="1"/>
              <a:t>(</a:t>
            </a:r>
            <a:r>
              <a:rPr lang="zh-CN" altLang="en-US" sz="2000" b="1"/>
              <a:t>互相关</a:t>
            </a:r>
            <a:r>
              <a:rPr lang="en-US" altLang="zh-CN" sz="2000" b="1"/>
              <a:t>)</a:t>
            </a:r>
            <a:r>
              <a:rPr lang="zh-CN" altLang="en-US" sz="2000" b="1"/>
              <a:t>。对于每次实验，如果我们进行互相关后的最高峰值所在的时刻为我们插入</a:t>
            </a:r>
            <a:r>
              <a:rPr lang="en-US" altLang="zh-CN" sz="2000" b="1"/>
              <a:t>STF/LTF</a:t>
            </a:r>
            <a:r>
              <a:rPr lang="zh-CN" altLang="en-US" sz="2000" b="1"/>
              <a:t>的时刻时，则检测</a:t>
            </a:r>
            <a:r>
              <a:rPr lang="en-US" altLang="zh-CN" sz="2000" b="1"/>
              <a:t>/</a:t>
            </a:r>
            <a:r>
              <a:rPr lang="zh-CN" altLang="en-US" sz="2000" b="1"/>
              <a:t>同步成功，否则检测</a:t>
            </a:r>
            <a:r>
              <a:rPr lang="en-US" altLang="zh-CN" sz="2000" b="1"/>
              <a:t>/</a:t>
            </a:r>
            <a:r>
              <a:rPr lang="zh-CN" altLang="en-US" sz="2000" b="1"/>
              <a:t>同步失败。最后，我们利用一个</a:t>
            </a:r>
            <a:r>
              <a:rPr lang="en-US" altLang="zh-CN" sz="2000" b="1"/>
              <a:t>successful/fail</a:t>
            </a:r>
            <a:r>
              <a:rPr lang="zh-CN" altLang="en-US" sz="2000" b="1"/>
              <a:t>变量来统计这</a:t>
            </a:r>
            <a:r>
              <a:rPr lang="en-US" altLang="zh-CN" sz="2000" b="1"/>
              <a:t>100</a:t>
            </a:r>
            <a:r>
              <a:rPr lang="zh-CN" altLang="en-US" sz="2000" b="1"/>
              <a:t>次实验中成功或失败的总次数，作为我们计算到达检测概率与同步错误方差的依据。同时，通过检测结果，我们发现当我们以</a:t>
            </a:r>
            <a:r>
              <a:rPr lang="en-US" altLang="zh-CN" sz="2000" b="1"/>
              <a:t>100</a:t>
            </a:r>
            <a:r>
              <a:rPr lang="zh-CN" altLang="en-US" sz="2000" b="1"/>
              <a:t>次实验作为一次统计时，我们画出的</a:t>
            </a:r>
            <a:r>
              <a:rPr lang="en-US" altLang="zh-CN" sz="2000" b="1"/>
              <a:t>SNR vs </a:t>
            </a:r>
            <a:r>
              <a:rPr lang="zh-CN" altLang="en-US" sz="2000" b="1"/>
              <a:t>检测概率</a:t>
            </a:r>
            <a:r>
              <a:rPr lang="en-US" altLang="zh-CN" sz="2000" b="1"/>
              <a:t>/</a:t>
            </a:r>
            <a:r>
              <a:rPr lang="zh-CN" altLang="en-US" sz="2000" b="1"/>
              <a:t>同步错误误差具在某些</a:t>
            </a:r>
            <a:r>
              <a:rPr lang="en-US" altLang="zh-CN" sz="2000" b="1"/>
              <a:t>SNR</a:t>
            </a:r>
            <a:r>
              <a:rPr lang="zh-CN" altLang="en-US" sz="2000" b="1"/>
              <a:t>处具有很大的波动性，并不能体现出一个很好的正相关或负相关的趋势。因此，对于同一个噪声功率，我们还需要进行多次统计，来减少这种因为统计次数过少而产生的实验结果的波动性。</a:t>
            </a:r>
            <a:endParaRPr lang="zh-CN" altLang="en-US" sz="2000" b="1"/>
          </a:p>
          <a:p>
            <a:pPr algn="just"/>
            <a:r>
              <a:rPr lang="zh-CN" altLang="en-US" sz="2000" b="1"/>
              <a:t> </a:t>
            </a:r>
            <a:r>
              <a:rPr lang="en-US" altLang="zh-CN" sz="2000" b="1"/>
              <a:t>      </a:t>
            </a:r>
            <a:endParaRPr lang="zh-CN" altLang="en-US" sz="2000" b="1"/>
          </a:p>
          <a:p>
            <a:pPr algn="just"/>
            <a:r>
              <a:rPr lang="en-US" altLang="zh-CN" sz="2000"/>
              <a:t>      </a:t>
            </a:r>
            <a:endParaRPr lang="en-US" altLang="zh-CN" sz="200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43910" cy="864235"/>
            <a:chOff x="4299773" y="1452059"/>
            <a:chExt cx="3343910" cy="864235"/>
          </a:xfrm>
        </p:grpSpPr>
        <p:sp>
          <p:nvSpPr>
            <p:cNvPr id="9" name="矩形 8"/>
            <p:cNvSpPr/>
            <p:nvPr/>
          </p:nvSpPr>
          <p:spPr>
            <a:xfrm>
              <a:off x="4955093" y="1486349"/>
              <a:ext cx="2688590" cy="829945"/>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Ideas and Methods</a:t>
              </a:r>
              <a:endParaRPr lang="en-US" altLang="zh-CN" sz="24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latin typeface="Times New Roman" panose="02020603050405020304" pitchFamily="18" charset="0"/>
                  <a:cs typeface="Times New Roman" panose="02020603050405020304" pitchFamily="18" charset="0"/>
                </a:endParaRPr>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latin typeface="Times New Roman" panose="02020603050405020304" pitchFamily="18" charset="0"/>
                    <a:cs typeface="Times New Roman" panose="02020603050405020304" pitchFamily="18" charset="0"/>
                  </a:rPr>
                  <a:t>2</a:t>
                </a:r>
                <a:endParaRPr lang="en-US" altLang="zh-CN" sz="3200" b="1" dirty="0">
                  <a:solidFill>
                    <a:srgbClr val="0070C0"/>
                  </a:solidFill>
                  <a:latin typeface="Times New Roman" panose="02020603050405020304" pitchFamily="18" charset="0"/>
                  <a:cs typeface="Times New Roman" panose="02020603050405020304" pitchFamily="18" charset="0"/>
                </a:endParaRPr>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r="30105"/>
          <a:stretch>
            <a:fillRect/>
          </a:stretch>
        </p:blipFill>
        <p:spPr>
          <a:xfrm>
            <a:off x="8976360" y="5661025"/>
            <a:ext cx="3002997" cy="885825"/>
          </a:xfrm>
          <a:prstGeom prst="rect">
            <a:avLst/>
          </a:prstGeom>
        </p:spPr>
      </p:pic>
      <p:cxnSp>
        <p:nvCxnSpPr>
          <p:cNvPr id="4" name="直接连接符 3"/>
          <p:cNvCxnSpPr/>
          <p:nvPr/>
        </p:nvCxnSpPr>
        <p:spPr>
          <a:xfrm flipV="1">
            <a:off x="1487075" y="1124292"/>
            <a:ext cx="9634960" cy="4954"/>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088255" y="619760"/>
            <a:ext cx="4199890" cy="460375"/>
          </a:xfrm>
          <a:prstGeom prst="rect">
            <a:avLst/>
          </a:prstGeom>
          <a:noFill/>
        </p:spPr>
        <p:txBody>
          <a:bodyPr wrap="square" rtlCol="0">
            <a:spAutoFit/>
          </a:bodyPr>
          <a:p>
            <a:r>
              <a:rPr lang="en-US" altLang="zh-CN" sz="2400" b="1" dirty="0">
                <a:latin typeface="Times New Roman" panose="02020603050405020304" pitchFamily="18" charset="0"/>
                <a:cs typeface="Times New Roman" panose="02020603050405020304" pitchFamily="18" charset="0"/>
              </a:rPr>
              <a:t>Task 3</a:t>
            </a:r>
            <a:endParaRPr lang="en-US" altLang="zh-CN" sz="2400" b="1"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1186180" y="1700530"/>
            <a:ext cx="9820275" cy="3046095"/>
          </a:xfrm>
          <a:prstGeom prst="rect">
            <a:avLst/>
          </a:prstGeom>
          <a:noFill/>
        </p:spPr>
        <p:txBody>
          <a:bodyPr wrap="square" rtlCol="0">
            <a:spAutoFit/>
          </a:bodyPr>
          <a:p>
            <a:pPr algn="just"/>
            <a:r>
              <a:rPr lang="en-US" altLang="zh-CN" sz="2400" b="1"/>
              <a:t>        </a:t>
            </a:r>
            <a:r>
              <a:rPr lang="zh-CN" altLang="en-US" sz="2400" b="1"/>
              <a:t>对于说明</a:t>
            </a:r>
            <a:r>
              <a:rPr lang="en-US" altLang="zh-CN" sz="2400" b="1"/>
              <a:t>L-SIG</a:t>
            </a:r>
            <a:r>
              <a:rPr lang="zh-CN" altLang="en-US" sz="2400" b="1"/>
              <a:t>字段是如何被转化为一个</a:t>
            </a:r>
            <a:r>
              <a:rPr lang="en-US" altLang="zh-CN" sz="2400" b="1"/>
              <a:t>OFDM</a:t>
            </a:r>
            <a:r>
              <a:rPr lang="zh-CN" altLang="en-US" sz="2400" b="1"/>
              <a:t>符号，我们首先应该熟悉</a:t>
            </a:r>
            <a:r>
              <a:rPr lang="en-US" altLang="zh-CN" sz="2400" b="1"/>
              <a:t>L-SIG</a:t>
            </a:r>
            <a:r>
              <a:rPr lang="zh-CN" altLang="en-US" sz="2400" b="1"/>
              <a:t>字段的产生方式以及</a:t>
            </a:r>
            <a:r>
              <a:rPr lang="en-US" altLang="zh-CN" sz="2400" b="1"/>
              <a:t>L-SIG</a:t>
            </a:r>
            <a:r>
              <a:rPr lang="zh-CN" altLang="en-US" sz="2400" b="1"/>
              <a:t>转化为</a:t>
            </a:r>
            <a:r>
              <a:rPr lang="en-US" altLang="zh-CN" sz="2400" b="1"/>
              <a:t>OFDM</a:t>
            </a:r>
            <a:r>
              <a:rPr lang="zh-CN" altLang="en-US" sz="2400" b="1"/>
              <a:t>符号所经历的主要过程。在清楚地掌握了以上内容后，我们可以尝试自己设计一个或寻找一个</a:t>
            </a:r>
            <a:r>
              <a:rPr lang="en-US" altLang="zh-CN" sz="2400" b="1"/>
              <a:t>24bit</a:t>
            </a:r>
            <a:r>
              <a:rPr lang="zh-CN" altLang="en-US" sz="2400" b="1"/>
              <a:t>的</a:t>
            </a:r>
            <a:r>
              <a:rPr lang="en-US" altLang="zh-CN" sz="2400" b="1"/>
              <a:t>L-SIG</a:t>
            </a:r>
            <a:r>
              <a:rPr lang="zh-CN" altLang="en-US" sz="2400" b="1"/>
              <a:t>序列，之后，通过</a:t>
            </a:r>
            <a:r>
              <a:rPr lang="en-US" altLang="zh-CN" sz="2400" b="1"/>
              <a:t>L-SIG</a:t>
            </a:r>
            <a:r>
              <a:rPr lang="zh-CN" altLang="en-US" sz="2400" b="1"/>
              <a:t>转化为</a:t>
            </a:r>
            <a:r>
              <a:rPr lang="en-US" altLang="zh-CN" sz="2400" b="1"/>
              <a:t>OFDMsymbol</a:t>
            </a:r>
            <a:r>
              <a:rPr lang="zh-CN" altLang="en-US" sz="2400" b="1"/>
              <a:t>的主要过程，我们可以得到每一步后</a:t>
            </a:r>
            <a:r>
              <a:rPr lang="en-US" altLang="zh-CN" sz="2400" b="1"/>
              <a:t>L-SIG</a:t>
            </a:r>
            <a:r>
              <a:rPr lang="zh-CN" altLang="en-US" sz="2400" b="1"/>
              <a:t>经过处理后的结果。最后，结合</a:t>
            </a:r>
            <a:r>
              <a:rPr lang="en-US" altLang="zh-CN" sz="2400" b="1"/>
              <a:t>CP</a:t>
            </a:r>
            <a:r>
              <a:rPr lang="zh-CN" altLang="en-US" sz="2400" b="1"/>
              <a:t>的添加，我们便可以详细的说明</a:t>
            </a:r>
            <a:r>
              <a:rPr lang="en-US" altLang="zh-CN" sz="2400" b="1"/>
              <a:t>L-SIG</a:t>
            </a:r>
            <a:r>
              <a:rPr lang="zh-CN" altLang="en-US" sz="2400" b="1"/>
              <a:t>转化为一个</a:t>
            </a:r>
            <a:r>
              <a:rPr lang="en-US" altLang="zh-CN" sz="2400" b="1"/>
              <a:t>OFDM</a:t>
            </a:r>
            <a:r>
              <a:rPr lang="zh-CN" altLang="en-US" sz="2400" b="1"/>
              <a:t>符号的全部过程。值得注意的是，对于</a:t>
            </a:r>
            <a:r>
              <a:rPr lang="en-US" altLang="zh-CN" sz="2400" b="1"/>
              <a:t>L-SIG</a:t>
            </a:r>
            <a:r>
              <a:rPr lang="zh-CN" altLang="en-US" sz="2400" b="1"/>
              <a:t>的生成和</a:t>
            </a:r>
            <a:r>
              <a:rPr lang="en-US" altLang="zh-CN" sz="2400" b="1"/>
              <a:t>L-SIG</a:t>
            </a:r>
            <a:r>
              <a:rPr lang="zh-CN" altLang="en-US" sz="2400" b="1"/>
              <a:t>转化为</a:t>
            </a:r>
            <a:r>
              <a:rPr lang="en-US" altLang="zh-CN" sz="2400" b="1"/>
              <a:t>OFDM</a:t>
            </a:r>
            <a:r>
              <a:rPr lang="zh-CN" altLang="en-US" sz="2400" b="1"/>
              <a:t>符号时导频序列的添加，我们还需要参考</a:t>
            </a:r>
            <a:r>
              <a:rPr lang="en-US" altLang="zh-CN" sz="2400" b="1"/>
              <a:t>IEEE 802.11</a:t>
            </a:r>
            <a:r>
              <a:rPr lang="zh-CN" altLang="en-US" sz="2400" b="1"/>
              <a:t>文档</a:t>
            </a:r>
            <a:r>
              <a:rPr lang="zh-CN" altLang="en-US" sz="2000" b="1"/>
              <a:t>。</a:t>
            </a:r>
            <a:endParaRPr lang="zh-CN" altLang="en-US" sz="2000" b="1"/>
          </a:p>
        </p:txBody>
      </p:sp>
    </p:spTree>
  </p:cSld>
  <p:clrMapOvr>
    <a:masterClrMapping/>
  </p:clrMapOvr>
  <p:transition spd="slow"/>
</p:sld>
</file>

<file path=ppt/tags/tag1.xml><?xml version="1.0" encoding="utf-8"?>
<p:tagLst xmlns:p="http://schemas.openxmlformats.org/presentationml/2006/main">
  <p:tag name="KSO_WM_UNIT_PLACING_PICTURE_USER_VIEWPORT" val="{&quot;height&quot;:7467,&quot;width&quot;:120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11810</Words>
  <Application>WPS 演示</Application>
  <PresentationFormat>宽屏</PresentationFormat>
  <Paragraphs>601</Paragraphs>
  <Slides>49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49</vt:i4>
      </vt:variant>
    </vt:vector>
  </HeadingPairs>
  <TitlesOfParts>
    <vt:vector size="66" baseType="lpstr">
      <vt:lpstr>Arial</vt:lpstr>
      <vt:lpstr>宋体</vt:lpstr>
      <vt:lpstr>Wingdings</vt:lpstr>
      <vt:lpstr>Times New Roman</vt:lpstr>
      <vt:lpstr>黑体</vt:lpstr>
      <vt:lpstr>华文新魏</vt:lpstr>
      <vt:lpstr>Calibri</vt:lpstr>
      <vt:lpstr>微软雅黑</vt:lpstr>
      <vt:lpstr>Arial Unicode MS</vt:lpstr>
      <vt:lpstr>等线 Light</vt:lpstr>
      <vt:lpstr>Calibri Light</vt:lpstr>
      <vt:lpstr>等线</vt:lpstr>
      <vt:lpstr>Cambria Math</vt:lpstr>
      <vt:lpstr>Cambria Math</vt:lpstr>
      <vt:lpstr>MS Mincho</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星辰</cp:lastModifiedBy>
  <cp:revision>196</cp:revision>
  <dcterms:created xsi:type="dcterms:W3CDTF">2019-05-07T06:35:00Z</dcterms:created>
  <dcterms:modified xsi:type="dcterms:W3CDTF">2022-03-15T18:45:21Z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5853BA84788548BF9FF836A0ECD25D58</vt:lpwstr>
  </property>
</Properties>
</file>